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6" r:id="rId4"/>
  </p:sldMasterIdLst>
  <p:notesMasterIdLst>
    <p:notesMasterId r:id="rId32"/>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Lst>
  <p:sldSz cx="12192000" cy="6858000"/>
  <p:notesSz cx="7315200" cy="96012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816">
          <p15:clr>
            <a:srgbClr val="A4A3A4"/>
          </p15:clr>
        </p15:guide>
        <p15:guide id="2" pos="12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E89019-681F-41DC-A38D-1C1AA1775DF1}" v="1" dt="2025-11-21T19:20:46.507"/>
  </p1510:revLst>
</p1510:revInfo>
</file>

<file path=ppt/tableStyles.xml><?xml version="1.0" encoding="utf-8"?>
<a:tblStyleLst xmlns:a="http://schemas.openxmlformats.org/drawingml/2006/main" def="{55065E02-FC35-4695-A4F0-BF5E3263A22E}">
  <a:tblStyle styleId="{55065E02-FC35-4695-A4F0-BF5E3263A22E}"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354569A9-7B39-4058-8F42-EF129BCDB7FF}" styleName="Table_1">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BE829F56-8D56-4D6D-A495-B48A43C2C6BF}" styleName="Table_2">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12700" cap="flat" cmpd="sng">
              <a:solidFill>
                <a:schemeClr val="accent6"/>
              </a:solidFill>
              <a:prstDash val="solid"/>
              <a:round/>
              <a:headEnd type="none" w="sm" len="sm"/>
              <a:tailEnd type="none" w="sm" len="sm"/>
            </a:ln>
          </a:top>
          <a:bottom>
            <a:ln w="12700" cap="flat" cmpd="sng">
              <a:solidFill>
                <a:schemeClr val="accent6"/>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fill>
          <a:solidFill>
            <a:schemeClr val="accent6">
              <a:alpha val="20000"/>
            </a:schemeClr>
          </a:solidFill>
        </a:fill>
      </a:tcStyle>
    </a:band1H>
    <a:band2H>
      <a:tcTxStyle/>
      <a:tcStyle>
        <a:tcBdr/>
      </a:tcStyle>
    </a:band2H>
    <a:band1V>
      <a:tcTxStyle/>
      <a:tcStyle>
        <a:tcBdr/>
        <a:fill>
          <a:solidFill>
            <a:schemeClr val="accent6">
              <a:alpha val="20000"/>
            </a:schemeClr>
          </a:solidFill>
        </a:fill>
      </a:tcStyle>
    </a:band1V>
    <a:band2V>
      <a:tcTxStyle/>
      <a:tcStyle>
        <a:tcBdr/>
      </a:tcStyle>
    </a:band2V>
    <a:lastCol>
      <a:tcTxStyle b="on" i="off"/>
      <a:tcStyle>
        <a:tcBdr/>
      </a:tcStyle>
    </a:lastCol>
    <a:firstCol>
      <a:tcTxStyle b="on" i="off"/>
      <a:tcStyle>
        <a:tcBdr/>
      </a:tcStyle>
    </a:firstCol>
    <a:lastRow>
      <a:tcTxStyle b="on" i="off"/>
      <a:tcStyle>
        <a:tcBdr>
          <a:top>
            <a:ln w="12700" cap="flat" cmpd="sng">
              <a:solidFill>
                <a:schemeClr val="accent6"/>
              </a:solidFill>
              <a:prstDash val="solid"/>
              <a:round/>
              <a:headEnd type="none" w="sm" len="sm"/>
              <a:tailEnd type="none" w="sm" len="sm"/>
            </a:ln>
          </a:top>
        </a:tcBdr>
        <a:fill>
          <a:solidFill>
            <a:srgbClr val="FFFFFF">
              <a:alpha val="0"/>
            </a:srgbClr>
          </a:solidFill>
        </a:fill>
      </a:tcStyle>
    </a:lastRow>
    <a:seCell>
      <a:tcTxStyle/>
      <a:tcStyle>
        <a:tcBdr/>
      </a:tcStyle>
    </a:seCell>
    <a:swCell>
      <a:tcTxStyle/>
      <a:tcStyle>
        <a:tcBdr/>
      </a:tcStyle>
    </a:swCell>
    <a:firstRow>
      <a:tcTxStyle b="on" i="off"/>
      <a:tcStyle>
        <a:tcBdr>
          <a:bottom>
            <a:ln w="12700" cap="flat" cmpd="sng">
              <a:solidFill>
                <a:schemeClr val="accent6"/>
              </a:solidFill>
              <a:prstDash val="solid"/>
              <a:round/>
              <a:headEnd type="none" w="sm" len="sm"/>
              <a:tailEnd type="none" w="sm" len="sm"/>
            </a:ln>
          </a:bottom>
        </a:tcBdr>
        <a:fill>
          <a:solidFill>
            <a:srgbClr val="FFFFFF">
              <a:alpha val="0"/>
            </a:srgbClr>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46995" autoAdjust="0"/>
  </p:normalViewPr>
  <p:slideViewPr>
    <p:cSldViewPr snapToGrid="0">
      <p:cViewPr varScale="1">
        <p:scale>
          <a:sx n="48" d="100"/>
          <a:sy n="48" d="100"/>
        </p:scale>
        <p:origin x="2874" y="36"/>
      </p:cViewPr>
      <p:guideLst>
        <p:guide orient="horz" pos="816"/>
        <p:guide pos="12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skerville, Kristin (CDC/GHC/DGHP)" userId="e5846ad4-249e-4a35-baa4-77ba58151c68" providerId="ADAL" clId="{613EFEC5-BEAB-4681-8F18-22D7E4BC25F2}"/>
    <pc:docChg chg="undo custSel modSld modMainMaster modNotesMaster">
      <pc:chgData name="Baskerville, Kristin (CDC/GHC/DGHP)" userId="e5846ad4-249e-4a35-baa4-77ba58151c68" providerId="ADAL" clId="{613EFEC5-BEAB-4681-8F18-22D7E4BC25F2}" dt="2025-11-21T19:50:53.258" v="73" actId="207"/>
      <pc:docMkLst>
        <pc:docMk/>
      </pc:docMkLst>
      <pc:sldChg chg="modNotes modNotesTx">
        <pc:chgData name="Baskerville, Kristin (CDC/GHC/DGHP)" userId="e5846ad4-249e-4a35-baa4-77ba58151c68" providerId="ADAL" clId="{613EFEC5-BEAB-4681-8F18-22D7E4BC25F2}" dt="2025-11-21T19:50:46.557" v="72" actId="207"/>
        <pc:sldMkLst>
          <pc:docMk/>
          <pc:sldMk cId="0" sldId="256"/>
        </pc:sldMkLst>
      </pc:sldChg>
      <pc:sldChg chg="modNotes">
        <pc:chgData name="Baskerville, Kristin (CDC/GHC/DGHP)" userId="e5846ad4-249e-4a35-baa4-77ba58151c68" providerId="ADAL" clId="{613EFEC5-BEAB-4681-8F18-22D7E4BC25F2}" dt="2025-11-21T19:20:46.507" v="69"/>
        <pc:sldMkLst>
          <pc:docMk/>
          <pc:sldMk cId="0" sldId="257"/>
        </pc:sldMkLst>
      </pc:sldChg>
      <pc:sldChg chg="modNotes">
        <pc:chgData name="Baskerville, Kristin (CDC/GHC/DGHP)" userId="e5846ad4-249e-4a35-baa4-77ba58151c68" providerId="ADAL" clId="{613EFEC5-BEAB-4681-8F18-22D7E4BC25F2}" dt="2025-11-21T19:20:46.507" v="69"/>
        <pc:sldMkLst>
          <pc:docMk/>
          <pc:sldMk cId="0" sldId="258"/>
        </pc:sldMkLst>
      </pc:sldChg>
      <pc:sldChg chg="modNotes">
        <pc:chgData name="Baskerville, Kristin (CDC/GHC/DGHP)" userId="e5846ad4-249e-4a35-baa4-77ba58151c68" providerId="ADAL" clId="{613EFEC5-BEAB-4681-8F18-22D7E4BC25F2}" dt="2025-11-21T19:20:46.507" v="69"/>
        <pc:sldMkLst>
          <pc:docMk/>
          <pc:sldMk cId="0" sldId="259"/>
        </pc:sldMkLst>
      </pc:sldChg>
      <pc:sldChg chg="modNotes">
        <pc:chgData name="Baskerville, Kristin (CDC/GHC/DGHP)" userId="e5846ad4-249e-4a35-baa4-77ba58151c68" providerId="ADAL" clId="{613EFEC5-BEAB-4681-8F18-22D7E4BC25F2}" dt="2025-11-21T19:20:46.507" v="69"/>
        <pc:sldMkLst>
          <pc:docMk/>
          <pc:sldMk cId="0" sldId="260"/>
        </pc:sldMkLst>
      </pc:sldChg>
      <pc:sldChg chg="modNotes">
        <pc:chgData name="Baskerville, Kristin (CDC/GHC/DGHP)" userId="e5846ad4-249e-4a35-baa4-77ba58151c68" providerId="ADAL" clId="{613EFEC5-BEAB-4681-8F18-22D7E4BC25F2}" dt="2025-11-21T19:20:46.507" v="69"/>
        <pc:sldMkLst>
          <pc:docMk/>
          <pc:sldMk cId="0" sldId="261"/>
        </pc:sldMkLst>
      </pc:sldChg>
      <pc:sldChg chg="modNotes">
        <pc:chgData name="Baskerville, Kristin (CDC/GHC/DGHP)" userId="e5846ad4-249e-4a35-baa4-77ba58151c68" providerId="ADAL" clId="{613EFEC5-BEAB-4681-8F18-22D7E4BC25F2}" dt="2025-11-21T19:20:46.507" v="69"/>
        <pc:sldMkLst>
          <pc:docMk/>
          <pc:sldMk cId="0" sldId="262"/>
        </pc:sldMkLst>
      </pc:sldChg>
      <pc:sldChg chg="modNotes">
        <pc:chgData name="Baskerville, Kristin (CDC/GHC/DGHP)" userId="e5846ad4-249e-4a35-baa4-77ba58151c68" providerId="ADAL" clId="{613EFEC5-BEAB-4681-8F18-22D7E4BC25F2}" dt="2025-11-21T19:20:46.507" v="69"/>
        <pc:sldMkLst>
          <pc:docMk/>
          <pc:sldMk cId="0" sldId="263"/>
        </pc:sldMkLst>
      </pc:sldChg>
      <pc:sldChg chg="modSp mod modNotes modNotesTx">
        <pc:chgData name="Baskerville, Kristin (CDC/GHC/DGHP)" userId="e5846ad4-249e-4a35-baa4-77ba58151c68" providerId="ADAL" clId="{613EFEC5-BEAB-4681-8F18-22D7E4BC25F2}" dt="2025-11-21T19:21:46.405" v="70" actId="207"/>
        <pc:sldMkLst>
          <pc:docMk/>
          <pc:sldMk cId="0" sldId="264"/>
        </pc:sldMkLst>
        <pc:spChg chg="mod">
          <ac:chgData name="Baskerville, Kristin (CDC/GHC/DGHP)" userId="e5846ad4-249e-4a35-baa4-77ba58151c68" providerId="ADAL" clId="{613EFEC5-BEAB-4681-8F18-22D7E4BC25F2}" dt="2025-11-20T03:38:47.469" v="67" actId="790"/>
          <ac:spMkLst>
            <pc:docMk/>
            <pc:sldMk cId="0" sldId="264"/>
            <ac:spMk id="365" creationId="{00000000-0000-0000-0000-000000000000}"/>
          </ac:spMkLst>
        </pc:spChg>
      </pc:sldChg>
      <pc:sldChg chg="modNotes modNotesTx">
        <pc:chgData name="Baskerville, Kristin (CDC/GHC/DGHP)" userId="e5846ad4-249e-4a35-baa4-77ba58151c68" providerId="ADAL" clId="{613EFEC5-BEAB-4681-8F18-22D7E4BC25F2}" dt="2025-11-21T19:50:53.258" v="73" actId="207"/>
        <pc:sldMkLst>
          <pc:docMk/>
          <pc:sldMk cId="0" sldId="265"/>
        </pc:sldMkLst>
      </pc:sldChg>
      <pc:sldChg chg="modNotes">
        <pc:chgData name="Baskerville, Kristin (CDC/GHC/DGHP)" userId="e5846ad4-249e-4a35-baa4-77ba58151c68" providerId="ADAL" clId="{613EFEC5-BEAB-4681-8F18-22D7E4BC25F2}" dt="2025-11-21T19:20:46.507" v="69"/>
        <pc:sldMkLst>
          <pc:docMk/>
          <pc:sldMk cId="0" sldId="266"/>
        </pc:sldMkLst>
      </pc:sldChg>
      <pc:sldChg chg="modNotes">
        <pc:chgData name="Baskerville, Kristin (CDC/GHC/DGHP)" userId="e5846ad4-249e-4a35-baa4-77ba58151c68" providerId="ADAL" clId="{613EFEC5-BEAB-4681-8F18-22D7E4BC25F2}" dt="2025-11-21T19:20:46.507" v="69"/>
        <pc:sldMkLst>
          <pc:docMk/>
          <pc:sldMk cId="0" sldId="267"/>
        </pc:sldMkLst>
      </pc:sldChg>
      <pc:sldChg chg="modNotes">
        <pc:chgData name="Baskerville, Kristin (CDC/GHC/DGHP)" userId="e5846ad4-249e-4a35-baa4-77ba58151c68" providerId="ADAL" clId="{613EFEC5-BEAB-4681-8F18-22D7E4BC25F2}" dt="2025-11-21T19:20:46.507" v="69"/>
        <pc:sldMkLst>
          <pc:docMk/>
          <pc:sldMk cId="0" sldId="268"/>
        </pc:sldMkLst>
      </pc:sldChg>
      <pc:sldChg chg="modNotes">
        <pc:chgData name="Baskerville, Kristin (CDC/GHC/DGHP)" userId="e5846ad4-249e-4a35-baa4-77ba58151c68" providerId="ADAL" clId="{613EFEC5-BEAB-4681-8F18-22D7E4BC25F2}" dt="2025-11-21T19:20:46.507" v="69"/>
        <pc:sldMkLst>
          <pc:docMk/>
          <pc:sldMk cId="0" sldId="269"/>
        </pc:sldMkLst>
      </pc:sldChg>
      <pc:sldChg chg="modNotes">
        <pc:chgData name="Baskerville, Kristin (CDC/GHC/DGHP)" userId="e5846ad4-249e-4a35-baa4-77ba58151c68" providerId="ADAL" clId="{613EFEC5-BEAB-4681-8F18-22D7E4BC25F2}" dt="2025-11-21T19:20:46.507" v="69"/>
        <pc:sldMkLst>
          <pc:docMk/>
          <pc:sldMk cId="0" sldId="270"/>
        </pc:sldMkLst>
      </pc:sldChg>
      <pc:sldChg chg="modNotes">
        <pc:chgData name="Baskerville, Kristin (CDC/GHC/DGHP)" userId="e5846ad4-249e-4a35-baa4-77ba58151c68" providerId="ADAL" clId="{613EFEC5-BEAB-4681-8F18-22D7E4BC25F2}" dt="2025-11-21T19:20:46.507" v="69"/>
        <pc:sldMkLst>
          <pc:docMk/>
          <pc:sldMk cId="0" sldId="271"/>
        </pc:sldMkLst>
      </pc:sldChg>
      <pc:sldChg chg="modNotes">
        <pc:chgData name="Baskerville, Kristin (CDC/GHC/DGHP)" userId="e5846ad4-249e-4a35-baa4-77ba58151c68" providerId="ADAL" clId="{613EFEC5-BEAB-4681-8F18-22D7E4BC25F2}" dt="2025-11-21T19:20:46.507" v="69"/>
        <pc:sldMkLst>
          <pc:docMk/>
          <pc:sldMk cId="0" sldId="272"/>
        </pc:sldMkLst>
      </pc:sldChg>
      <pc:sldChg chg="modSp mod modNotes">
        <pc:chgData name="Baskerville, Kristin (CDC/GHC/DGHP)" userId="e5846ad4-249e-4a35-baa4-77ba58151c68" providerId="ADAL" clId="{613EFEC5-BEAB-4681-8F18-22D7E4BC25F2}" dt="2025-11-21T19:20:46.507" v="69"/>
        <pc:sldMkLst>
          <pc:docMk/>
          <pc:sldMk cId="0" sldId="273"/>
        </pc:sldMkLst>
        <pc:graphicFrameChg chg="modGraphic">
          <ac:chgData name="Baskerville, Kristin (CDC/GHC/DGHP)" userId="e5846ad4-249e-4a35-baa4-77ba58151c68" providerId="ADAL" clId="{613EFEC5-BEAB-4681-8F18-22D7E4BC25F2}" dt="2025-10-31T17:19:52.236" v="65" actId="20577"/>
          <ac:graphicFrameMkLst>
            <pc:docMk/>
            <pc:sldMk cId="0" sldId="273"/>
            <ac:graphicFrameMk id="474" creationId="{00000000-0000-0000-0000-000000000000}"/>
          </ac:graphicFrameMkLst>
        </pc:graphicFrameChg>
      </pc:sldChg>
      <pc:sldChg chg="modNotes">
        <pc:chgData name="Baskerville, Kristin (CDC/GHC/DGHP)" userId="e5846ad4-249e-4a35-baa4-77ba58151c68" providerId="ADAL" clId="{613EFEC5-BEAB-4681-8F18-22D7E4BC25F2}" dt="2025-11-21T19:20:46.507" v="69"/>
        <pc:sldMkLst>
          <pc:docMk/>
          <pc:sldMk cId="0" sldId="274"/>
        </pc:sldMkLst>
      </pc:sldChg>
      <pc:sldChg chg="modNotes">
        <pc:chgData name="Baskerville, Kristin (CDC/GHC/DGHP)" userId="e5846ad4-249e-4a35-baa4-77ba58151c68" providerId="ADAL" clId="{613EFEC5-BEAB-4681-8F18-22D7E4BC25F2}" dt="2025-11-21T19:20:46.507" v="69"/>
        <pc:sldMkLst>
          <pc:docMk/>
          <pc:sldMk cId="0" sldId="275"/>
        </pc:sldMkLst>
      </pc:sldChg>
      <pc:sldChg chg="modNotes modNotesTx">
        <pc:chgData name="Baskerville, Kristin (CDC/GHC/DGHP)" userId="e5846ad4-249e-4a35-baa4-77ba58151c68" providerId="ADAL" clId="{613EFEC5-BEAB-4681-8F18-22D7E4BC25F2}" dt="2025-11-21T19:21:53.772" v="71" actId="207"/>
        <pc:sldMkLst>
          <pc:docMk/>
          <pc:sldMk cId="0" sldId="276"/>
        </pc:sldMkLst>
      </pc:sldChg>
      <pc:sldChg chg="modNotes">
        <pc:chgData name="Baskerville, Kristin (CDC/GHC/DGHP)" userId="e5846ad4-249e-4a35-baa4-77ba58151c68" providerId="ADAL" clId="{613EFEC5-BEAB-4681-8F18-22D7E4BC25F2}" dt="2025-11-21T19:20:46.507" v="69"/>
        <pc:sldMkLst>
          <pc:docMk/>
          <pc:sldMk cId="0" sldId="277"/>
        </pc:sldMkLst>
      </pc:sldChg>
      <pc:sldChg chg="modNotes">
        <pc:chgData name="Baskerville, Kristin (CDC/GHC/DGHP)" userId="e5846ad4-249e-4a35-baa4-77ba58151c68" providerId="ADAL" clId="{613EFEC5-BEAB-4681-8F18-22D7E4BC25F2}" dt="2025-11-21T19:20:46.507" v="69"/>
        <pc:sldMkLst>
          <pc:docMk/>
          <pc:sldMk cId="0" sldId="278"/>
        </pc:sldMkLst>
      </pc:sldChg>
      <pc:sldChg chg="modNotes">
        <pc:chgData name="Baskerville, Kristin (CDC/GHC/DGHP)" userId="e5846ad4-249e-4a35-baa4-77ba58151c68" providerId="ADAL" clId="{613EFEC5-BEAB-4681-8F18-22D7E4BC25F2}" dt="2025-11-21T19:20:46.507" v="69"/>
        <pc:sldMkLst>
          <pc:docMk/>
          <pc:sldMk cId="0" sldId="279"/>
        </pc:sldMkLst>
      </pc:sldChg>
      <pc:sldChg chg="modNotes">
        <pc:chgData name="Baskerville, Kristin (CDC/GHC/DGHP)" userId="e5846ad4-249e-4a35-baa4-77ba58151c68" providerId="ADAL" clId="{613EFEC5-BEAB-4681-8F18-22D7E4BC25F2}" dt="2025-11-21T19:20:46.507" v="69"/>
        <pc:sldMkLst>
          <pc:docMk/>
          <pc:sldMk cId="0" sldId="280"/>
        </pc:sldMkLst>
      </pc:sldChg>
      <pc:sldChg chg="modNotes">
        <pc:chgData name="Baskerville, Kristin (CDC/GHC/DGHP)" userId="e5846ad4-249e-4a35-baa4-77ba58151c68" providerId="ADAL" clId="{613EFEC5-BEAB-4681-8F18-22D7E4BC25F2}" dt="2025-11-21T19:20:46.507" v="69"/>
        <pc:sldMkLst>
          <pc:docMk/>
          <pc:sldMk cId="0" sldId="281"/>
        </pc:sldMkLst>
      </pc:sldChg>
      <pc:sldChg chg="modSp mod modNotes">
        <pc:chgData name="Baskerville, Kristin (CDC/GHC/DGHP)" userId="e5846ad4-249e-4a35-baa4-77ba58151c68" providerId="ADAL" clId="{613EFEC5-BEAB-4681-8F18-22D7E4BC25F2}" dt="2025-11-21T19:20:46.507" v="69"/>
        <pc:sldMkLst>
          <pc:docMk/>
          <pc:sldMk cId="0" sldId="282"/>
        </pc:sldMkLst>
        <pc:spChg chg="mod">
          <ac:chgData name="Baskerville, Kristin (CDC/GHC/DGHP)" userId="e5846ad4-249e-4a35-baa4-77ba58151c68" providerId="ADAL" clId="{613EFEC5-BEAB-4681-8F18-22D7E4BC25F2}" dt="2025-11-20T03:39:25.249" v="68" actId="20577"/>
          <ac:spMkLst>
            <pc:docMk/>
            <pc:sldMk cId="0" sldId="282"/>
            <ac:spMk id="543" creationId="{00000000-0000-0000-0000-000000000000}"/>
          </ac:spMkLst>
        </pc:spChg>
      </pc:sldChg>
      <pc:sldMasterChg chg="modSldLayout">
        <pc:chgData name="Baskerville, Kristin (CDC/GHC/DGHP)" userId="e5846ad4-249e-4a35-baa4-77ba58151c68" providerId="ADAL" clId="{613EFEC5-BEAB-4681-8F18-22D7E4BC25F2}" dt="2025-11-20T03:38:16.781" v="66" actId="2711"/>
        <pc:sldMasterMkLst>
          <pc:docMk/>
          <pc:sldMasterMk cId="0" sldId="2147483686"/>
        </pc:sldMasterMkLst>
        <pc:sldLayoutChg chg="modSp mod">
          <pc:chgData name="Baskerville, Kristin (CDC/GHC/DGHP)" userId="e5846ad4-249e-4a35-baa4-77ba58151c68" providerId="ADAL" clId="{613EFEC5-BEAB-4681-8F18-22D7E4BC25F2}" dt="2025-11-20T03:38:16.781" v="66" actId="2711"/>
          <pc:sldLayoutMkLst>
            <pc:docMk/>
            <pc:sldMasterMk cId="0" sldId="2147483686"/>
            <pc:sldLayoutMk cId="0" sldId="2147483648"/>
          </pc:sldLayoutMkLst>
          <pc:spChg chg="mod">
            <ac:chgData name="Baskerville, Kristin (CDC/GHC/DGHP)" userId="e5846ad4-249e-4a35-baa4-77ba58151c68" providerId="ADAL" clId="{613EFEC5-BEAB-4681-8F18-22D7E4BC25F2}" dt="2025-11-20T03:38:16.781" v="66" actId="2711"/>
            <ac:spMkLst>
              <pc:docMk/>
              <pc:sldMasterMk cId="0" sldId="2147483686"/>
              <pc:sldLayoutMk cId="0" sldId="2147483648"/>
              <ac:spMk id="21" creationId="{00000000-0000-0000-0000-000000000000}"/>
            </ac:spMkLst>
          </pc:sp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fr-FR" sz="2800" b="1" noProof="0" dirty="0">
              <a:solidFill>
                <a:schemeClr val="tx1"/>
              </a:solidFill>
              <a:latin typeface="+mn-lt"/>
            </a:rPr>
            <a:t>Détecter, diagnostique</a:t>
          </a:r>
          <a:endParaRPr lang="en-US" sz="28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fr-FR" sz="2800" b="1" noProof="0" dirty="0">
              <a:solidFill>
                <a:schemeClr val="tx1"/>
              </a:solidFill>
              <a:latin typeface="+mn-lt"/>
            </a:rPr>
            <a:t>Collecter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fr-FR" sz="2800" b="1" noProof="0" dirty="0">
              <a:solidFill>
                <a:schemeClr val="tx1"/>
              </a:solidFill>
              <a:latin typeface="+mn-lt"/>
            </a:rPr>
            <a:t>Compiler, analyser</a:t>
          </a:r>
          <a:endParaRPr lang="en-US" sz="2800" b="1" dirty="0">
            <a:solidFill>
              <a:schemeClr val="tx1"/>
            </a:solidFill>
            <a:latin typeface="+mn-lt"/>
          </a:endParaRP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fr-FR" sz="2800" b="1" noProof="0" dirty="0">
              <a:solidFill>
                <a:schemeClr val="tx1"/>
              </a:solidFill>
              <a:latin typeface="+mn-lt"/>
            </a:rPr>
            <a:t>Interpréter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fr-FR" sz="2800" b="1" noProof="0" dirty="0">
              <a:solidFill>
                <a:schemeClr val="tx1"/>
              </a:solidFill>
              <a:latin typeface="+mn-lt"/>
            </a:rPr>
            <a:t>Agir</a:t>
          </a:r>
          <a:endParaRPr lang="en-US" sz="2800" b="1" dirty="0">
            <a:solidFill>
              <a:schemeClr val="tx1"/>
            </a:solidFill>
            <a:latin typeface="+mn-lt"/>
          </a:endParaRP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fr-FR" sz="2800" b="1" noProof="0" dirty="0">
              <a:solidFill>
                <a:schemeClr val="tx1"/>
              </a:solidFill>
              <a:latin typeface="+mn-lt"/>
            </a:rPr>
            <a:t>Communiquer</a:t>
          </a:r>
          <a:endParaRPr lang="en-US" sz="2800" b="1" dirty="0">
            <a:solidFill>
              <a:schemeClr val="tx1"/>
            </a:solidFill>
            <a:latin typeface="+mn-lt"/>
          </a:endParaRP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41462" custRadScaleRad="96230" custRadScaleInc="-1074">
        <dgm:presLayoutVars>
          <dgm:bulletEnabled val="1"/>
        </dgm:presLayoutVars>
      </dgm:prSet>
      <dgm:spPr/>
    </dgm:pt>
    <dgm:pt modelId="{EB0FECD4-874C-476B-A915-884DFE3F2D91}" type="pres">
      <dgm:prSet presAssocID="{9EFDDFF1-2279-486B-9F12-EA5F590C8C00}" presName="sibTransFirstNode" presStyleLbl="bgShp" presStyleIdx="0" presStyleCnt="1" custScaleX="148034" custLinFactNeighborX="-175" custLinFactNeighborY="119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530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16"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54478"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35981" y="-109977"/>
          <a:ext cx="7267426" cy="4909295"/>
        </a:xfrm>
        <a:prstGeom prst="circularArrow">
          <a:avLst>
            <a:gd name="adj1" fmla="val 5274"/>
            <a:gd name="adj2" fmla="val 312630"/>
            <a:gd name="adj3" fmla="val 13427230"/>
            <a:gd name="adj4" fmla="val 17613439"/>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744230" y="76792"/>
          <a:ext cx="2668109"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Détecter, diagnostique</a:t>
          </a:r>
          <a:endParaRPr lang="en-US" sz="2800" b="1" kern="1200" dirty="0">
            <a:solidFill>
              <a:schemeClr val="tx1"/>
            </a:solidFill>
            <a:latin typeface="+mn-lt"/>
          </a:endParaRPr>
        </a:p>
      </dsp:txBody>
      <dsp:txXfrm>
        <a:off x="3790266" y="122828"/>
        <a:ext cx="2576037" cy="850976"/>
      </dsp:txXfrm>
    </dsp:sp>
    <dsp:sp modelId="{1695DC22-9A36-4B48-AEFF-7E4FDFC1713F}">
      <dsp:nvSpPr>
        <dsp:cNvPr id="0" name=""/>
        <dsp:cNvSpPr/>
      </dsp:nvSpPr>
      <dsp:spPr>
        <a:xfrm>
          <a:off x="7023310" y="928908"/>
          <a:ext cx="1886096"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Collecter</a:t>
          </a:r>
          <a:endParaRPr lang="en-US" sz="2800" b="1" kern="1200" dirty="0">
            <a:solidFill>
              <a:schemeClr val="tx1"/>
            </a:solidFill>
            <a:latin typeface="+mn-lt"/>
          </a:endParaRPr>
        </a:p>
      </dsp:txBody>
      <dsp:txXfrm>
        <a:off x="7069346" y="974944"/>
        <a:ext cx="1794024" cy="850976"/>
      </dsp:txXfrm>
    </dsp:sp>
    <dsp:sp modelId="{07166AA7-B419-46BE-8707-58768C01B0F0}">
      <dsp:nvSpPr>
        <dsp:cNvPr id="0" name=""/>
        <dsp:cNvSpPr/>
      </dsp:nvSpPr>
      <dsp:spPr>
        <a:xfrm>
          <a:off x="6912542" y="2986004"/>
          <a:ext cx="1986135"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Compiler, analyser</a:t>
          </a:r>
          <a:endParaRPr lang="en-US" sz="2800" b="1" kern="1200" dirty="0">
            <a:solidFill>
              <a:schemeClr val="tx1"/>
            </a:solidFill>
            <a:latin typeface="+mn-lt"/>
          </a:endParaRPr>
        </a:p>
      </dsp:txBody>
      <dsp:txXfrm>
        <a:off x="6958578" y="3032040"/>
        <a:ext cx="1894063" cy="850976"/>
      </dsp:txXfrm>
    </dsp:sp>
    <dsp:sp modelId="{03ED3239-7976-43C1-9470-0A426C83A8ED}">
      <dsp:nvSpPr>
        <dsp:cNvPr id="0" name=""/>
        <dsp:cNvSpPr/>
      </dsp:nvSpPr>
      <dsp:spPr>
        <a:xfrm>
          <a:off x="4095612" y="3986440"/>
          <a:ext cx="2135363"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Interpréter</a:t>
          </a:r>
          <a:endParaRPr lang="en-US" sz="2800" b="1" kern="1200" dirty="0">
            <a:solidFill>
              <a:schemeClr val="tx1"/>
            </a:solidFill>
            <a:latin typeface="+mn-lt"/>
          </a:endParaRPr>
        </a:p>
      </dsp:txBody>
      <dsp:txXfrm>
        <a:off x="4141648" y="4032476"/>
        <a:ext cx="2043291" cy="850976"/>
      </dsp:txXfrm>
    </dsp:sp>
    <dsp:sp modelId="{CB7BE2BC-AC16-42C7-9D95-B7BD321D88D7}">
      <dsp:nvSpPr>
        <dsp:cNvPr id="0" name=""/>
        <dsp:cNvSpPr/>
      </dsp:nvSpPr>
      <dsp:spPr>
        <a:xfrm>
          <a:off x="661423" y="3028598"/>
          <a:ext cx="2913604"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Communiquer</a:t>
          </a:r>
          <a:endParaRPr lang="en-US" sz="2800" b="1" kern="1200" dirty="0">
            <a:solidFill>
              <a:schemeClr val="tx1"/>
            </a:solidFill>
            <a:latin typeface="+mn-lt"/>
          </a:endParaRPr>
        </a:p>
      </dsp:txBody>
      <dsp:txXfrm>
        <a:off x="707459" y="3074634"/>
        <a:ext cx="2821532" cy="850976"/>
      </dsp:txXfrm>
    </dsp:sp>
    <dsp:sp modelId="{74BED3F0-1F3F-4B93-9710-4F13C5417E70}">
      <dsp:nvSpPr>
        <dsp:cNvPr id="0" name=""/>
        <dsp:cNvSpPr/>
      </dsp:nvSpPr>
      <dsp:spPr>
        <a:xfrm>
          <a:off x="693310" y="928910"/>
          <a:ext cx="2219558"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Agir</a:t>
          </a:r>
          <a:endParaRPr lang="en-US" sz="2800" b="1" kern="1200" dirty="0">
            <a:solidFill>
              <a:schemeClr val="tx1"/>
            </a:solidFill>
            <a:latin typeface="+mn-lt"/>
          </a:endParaRPr>
        </a:p>
      </dsp:txBody>
      <dsp:txXfrm>
        <a:off x="739346" y="974946"/>
        <a:ext cx="2127486" cy="850976"/>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170583" cy="480388"/>
          </a:xfrm>
          <a:prstGeom prst="rect">
            <a:avLst/>
          </a:prstGeom>
          <a:noFill/>
          <a:ln>
            <a:noFill/>
          </a:ln>
        </p:spPr>
        <p:txBody>
          <a:bodyPr spcFirstLastPara="1" wrap="square" lIns="96624" tIns="48312" rIns="96624" bIns="48312" anchor="t"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2962" y="0"/>
            <a:ext cx="3170583" cy="480388"/>
          </a:xfrm>
          <a:prstGeom prst="rect">
            <a:avLst/>
          </a:prstGeom>
          <a:noFill/>
          <a:ln>
            <a:noFill/>
          </a:ln>
        </p:spPr>
        <p:txBody>
          <a:bodyPr spcFirstLastPara="1" wrap="square" lIns="96624" tIns="48312" rIns="96624" bIns="48312" anchor="t" anchorCtr="0">
            <a:noAutofit/>
          </a:bodyPr>
          <a:lstStyle>
            <a:lvl1pPr marR="0" lvl="0" algn="r"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173"/>
            <a:ext cx="3170583" cy="480388"/>
          </a:xfrm>
          <a:prstGeom prst="rect">
            <a:avLst/>
          </a:prstGeom>
          <a:noFill/>
          <a:ln>
            <a:noFill/>
          </a:ln>
        </p:spPr>
        <p:txBody>
          <a:bodyPr spcFirstLastPara="1" wrap="square" lIns="96624" tIns="48312" rIns="96624" bIns="48312" anchor="b"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smtClean="0">
                <a:solidFill>
                  <a:schemeClr val="dk1"/>
                </a:solidFill>
              </a:rPr>
              <a:pPr algn="r"/>
              <a:t>‹#›</a:t>
            </a:fld>
            <a:endParaRPr lang="fr-FR" sz="1200">
              <a:solidFill>
                <a:schemeClr val="dk1"/>
              </a:solidFil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02" name="Google Shape;302;p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solidFill>
                  <a:schemeClr val="tx1"/>
                </a:solidFill>
              </a:rPr>
              <a:t>Notes de l'instructeur :</a:t>
            </a:r>
          </a:p>
          <a:p>
            <a:pPr marL="0" indent="0">
              <a:spcBef>
                <a:spcPts val="0"/>
              </a:spcBef>
              <a:buClr>
                <a:schemeClr val="dk1"/>
              </a:buClr>
              <a:buSzPts val="1200"/>
            </a:pPr>
            <a:endParaRPr lang="fr-FR" b="1" dirty="0">
              <a:solidFill>
                <a:schemeClr val="tx1"/>
              </a:solidFill>
            </a:endParaRPr>
          </a:p>
          <a:p>
            <a:pPr marL="177845" indent="-177845" defTabSz="948507">
              <a:spcBef>
                <a:spcPts val="0"/>
              </a:spcBef>
              <a:buClr>
                <a:schemeClr val="dk1"/>
              </a:buClr>
              <a:buSzPts val="1200"/>
              <a:buFont typeface="Wingdings" panose="05000000000000000000" pitchFamily="2" charset="2"/>
              <a:buChar char="v"/>
              <a:defRPr/>
            </a:pPr>
            <a:r>
              <a:rPr lang="fr-FR" i="1" dirty="0">
                <a:solidFill>
                  <a:schemeClr val="tx1"/>
                </a:solidFill>
                <a:latin typeface="+mn-lt"/>
                <a:ea typeface="Aptos" panose="020B0004020202020204" pitchFamily="34" charset="0"/>
              </a:rPr>
              <a:t>N'hésitez pas à modifier cette présentation pour l'adapter à votre contexte local.  Si des modifications sont apportées, veuillez l'indiquer : </a:t>
            </a:r>
            <a:r>
              <a:rPr lang="fr-FR" b="1" i="1" dirty="0">
                <a:solidFill>
                  <a:schemeClr val="tx1"/>
                </a:solidFill>
                <a:latin typeface="+mn-lt"/>
                <a:ea typeface="Aptos" panose="020B0004020202020204" pitchFamily="34" charset="0"/>
              </a:rPr>
              <a:t>« Cette présentation a été partiellement modifiée par rapport à la version originale du CDC » </a:t>
            </a:r>
            <a:r>
              <a:rPr lang="fr-FR" i="1" dirty="0">
                <a:solidFill>
                  <a:schemeClr val="tx1"/>
                </a:solidFill>
                <a:latin typeface="+mn-lt"/>
                <a:ea typeface="Aptos" panose="020B0004020202020204" pitchFamily="34" charset="0"/>
              </a:rPr>
              <a:t>sur cette diapositive.</a:t>
            </a:r>
            <a:endParaRPr lang="fr-FR" i="1" dirty="0">
              <a:solidFill>
                <a:schemeClr val="tx1"/>
              </a:solidFill>
              <a:latin typeface="+mn-lt"/>
            </a:endParaRPr>
          </a:p>
          <a:p>
            <a:pPr marL="177845" indent="-98803">
              <a:lnSpc>
                <a:spcPct val="115000"/>
              </a:lnSpc>
              <a:spcBef>
                <a:spcPts val="622"/>
              </a:spcBef>
              <a:buClr>
                <a:schemeClr val="dk1"/>
              </a:buClr>
              <a:buSzPts val="1200"/>
            </a:pPr>
            <a:endParaRPr b="1" dirty="0">
              <a:solidFill>
                <a:schemeClr val="tx1"/>
              </a:solidFill>
            </a:endParaRPr>
          </a:p>
          <a:p>
            <a:pPr marL="177845" indent="-177845">
              <a:lnSpc>
                <a:spcPct val="115000"/>
              </a:lnSpc>
              <a:spcBef>
                <a:spcPts val="1245"/>
              </a:spcBef>
              <a:buClr>
                <a:schemeClr val="dk1"/>
              </a:buClr>
              <a:buSzPts val="1200"/>
              <a:buFont typeface="Noto Sans Symbols"/>
              <a:buChar char="▪"/>
            </a:pPr>
            <a:r>
              <a:rPr lang="fr-FR" b="1" u="sng" dirty="0">
                <a:solidFill>
                  <a:schemeClr val="tx1"/>
                </a:solidFill>
              </a:rPr>
              <a:t>Dites</a:t>
            </a:r>
            <a:r>
              <a:rPr lang="fr-FR" b="1" dirty="0">
                <a:solidFill>
                  <a:schemeClr val="tx1"/>
                </a:solidFill>
              </a:rPr>
              <a:t> : </a:t>
            </a:r>
            <a:r>
              <a:rPr lang="fr-FR" dirty="0">
                <a:solidFill>
                  <a:schemeClr val="tx1"/>
                </a:solidFill>
              </a:rPr>
              <a:t>Le titre de cette leçon est « Suivi et évaluation d’un système de surveillance. » Cette leçon porte sur le suivi de votre système de surveillance dans les structures de santé du district.</a:t>
            </a:r>
            <a:endParaRPr b="1" dirty="0">
              <a:solidFill>
                <a:schemeClr val="tx1"/>
              </a:solidFill>
            </a:endParaRPr>
          </a:p>
          <a:p>
            <a:pPr marL="0" indent="0">
              <a:spcBef>
                <a:spcPts val="1618"/>
              </a:spcBef>
            </a:pPr>
            <a:endParaRPr dirty="0">
              <a:latin typeface="Arial"/>
              <a:ea typeface="Arial"/>
              <a:cs typeface="Arial"/>
              <a:sym typeface="Arial"/>
            </a:endParaRPr>
          </a:p>
        </p:txBody>
      </p:sp>
      <p:sp>
        <p:nvSpPr>
          <p:cNvPr id="303" name="Google Shape;303;p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1</a:t>
            </a:fld>
            <a:endParaRPr sz="1200">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1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69" name="Google Shape;369;p1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solidFill>
                  <a:schemeClr val="tx1"/>
                </a:solidFill>
              </a:rPr>
              <a:t>Notes de l'instructeur :</a:t>
            </a:r>
            <a:endParaRPr dirty="0">
              <a:solidFill>
                <a:schemeClr val="tx1"/>
              </a:solidFill>
            </a:endParaRPr>
          </a:p>
          <a:p>
            <a:pPr marL="0" indent="0">
              <a:spcBef>
                <a:spcPts val="1867"/>
              </a:spcBef>
            </a:pPr>
            <a:endParaRPr b="1" dirty="0">
              <a:solidFill>
                <a:schemeClr val="tx1"/>
              </a:solidFill>
            </a:endParaRPr>
          </a:p>
          <a:p>
            <a:pPr marL="177845" indent="-177845">
              <a:lnSpc>
                <a:spcPct val="115000"/>
              </a:lnSpc>
              <a:spcBef>
                <a:spcPts val="622"/>
              </a:spcBef>
              <a:buClr>
                <a:schemeClr val="dk1"/>
              </a:buClr>
              <a:buSzPts val="1200"/>
              <a:buFont typeface="Noto Sans Symbols"/>
              <a:buChar char="▪"/>
            </a:pPr>
            <a:r>
              <a:rPr lang="fr-FR" b="1" u="sng" dirty="0">
                <a:solidFill>
                  <a:schemeClr val="tx1"/>
                </a:solidFill>
              </a:rPr>
              <a:t>Dites</a:t>
            </a:r>
            <a:r>
              <a:rPr lang="fr-FR" b="1" dirty="0">
                <a:solidFill>
                  <a:schemeClr val="tx1"/>
                </a:solidFill>
              </a:rPr>
              <a:t> : </a:t>
            </a:r>
            <a:r>
              <a:rPr lang="fr-FR" dirty="0">
                <a:solidFill>
                  <a:schemeClr val="tx1"/>
                </a:solidFill>
              </a:rPr>
              <a:t>Comme nous l'avons déjà mentionné, le </a:t>
            </a:r>
            <a:r>
              <a:rPr lang="fr-FR" dirty="0" err="1">
                <a:solidFill>
                  <a:schemeClr val="tx1"/>
                </a:solidFill>
              </a:rPr>
              <a:t>ŝuivi</a:t>
            </a:r>
            <a:r>
              <a:rPr lang="fr-FR" dirty="0">
                <a:solidFill>
                  <a:schemeClr val="tx1"/>
                </a:solidFill>
              </a:rPr>
              <a:t> doit porter sur chaque étape du cycle de surveillance. Examinez les caractéristiques d'un système de surveillance qui fonctionne bien : Les maladies à déclaration obligatoire sont reconnues et déclarées conformément à la politique (</a:t>
            </a:r>
            <a:r>
              <a:rPr lang="fr-FR" i="1" dirty="0">
                <a:solidFill>
                  <a:schemeClr val="tx1"/>
                </a:solidFill>
              </a:rPr>
              <a:t>se réfère à l'étape Détecter/Diagnostiquer</a:t>
            </a:r>
            <a:r>
              <a:rPr lang="fr-FR" b="1" dirty="0">
                <a:solidFill>
                  <a:schemeClr val="tx1"/>
                </a:solidFill>
              </a:rPr>
              <a:t>)&lt;CLIQUER&gt; </a:t>
            </a:r>
            <a:r>
              <a:rPr lang="fr-FR" dirty="0">
                <a:solidFill>
                  <a:schemeClr val="tx1"/>
                </a:solidFill>
              </a:rPr>
              <a:t>pour progresser dans chacun des points énumérés :</a:t>
            </a:r>
            <a:endParaRPr dirty="0">
              <a:solidFill>
                <a:schemeClr val="tx1"/>
              </a:solidFill>
            </a:endParaRPr>
          </a:p>
          <a:p>
            <a:pPr marL="0" indent="0">
              <a:lnSpc>
                <a:spcPct val="115000"/>
              </a:lnSpc>
              <a:spcBef>
                <a:spcPts val="0"/>
              </a:spcBef>
              <a:buClr>
                <a:schemeClr val="dk1"/>
              </a:buClr>
              <a:buSzPts val="1200"/>
            </a:pPr>
            <a:endParaRPr dirty="0">
              <a:solidFill>
                <a:schemeClr val="tx1"/>
              </a:solidFill>
            </a:endParaRPr>
          </a:p>
          <a:p>
            <a:pPr marL="829944" lvl="1" indent="-355690">
              <a:lnSpc>
                <a:spcPct val="115000"/>
              </a:lnSpc>
              <a:spcBef>
                <a:spcPts val="0"/>
              </a:spcBef>
              <a:buClr>
                <a:schemeClr val="dk1"/>
              </a:buClr>
              <a:buSzPts val="1200"/>
              <a:buFont typeface="Courier New"/>
              <a:buChar char="o"/>
            </a:pPr>
            <a:r>
              <a:rPr lang="fr-FR" dirty="0">
                <a:solidFill>
                  <a:schemeClr val="tx1"/>
                </a:solidFill>
              </a:rPr>
              <a:t>Les rapports de cas, hebdomadaires, et  mensuels  sont complets, prompts et exacts (</a:t>
            </a:r>
            <a:r>
              <a:rPr lang="fr-FR" i="1" dirty="0">
                <a:solidFill>
                  <a:schemeClr val="tx1"/>
                </a:solidFill>
              </a:rPr>
              <a:t>se réfère à l'étape de la collecte</a:t>
            </a:r>
            <a:r>
              <a:rPr lang="fr-FR" dirty="0">
                <a:solidFill>
                  <a:schemeClr val="tx1"/>
                </a:solidFill>
              </a:rPr>
              <a:t>).</a:t>
            </a:r>
            <a:endParaRPr dirty="0">
              <a:solidFill>
                <a:schemeClr val="tx1"/>
              </a:solidFill>
            </a:endParaRPr>
          </a:p>
          <a:p>
            <a:pPr marL="829944" lvl="1" indent="-355690">
              <a:lnSpc>
                <a:spcPct val="115000"/>
              </a:lnSpc>
              <a:spcBef>
                <a:spcPts val="0"/>
              </a:spcBef>
              <a:buClr>
                <a:schemeClr val="dk1"/>
              </a:buClr>
              <a:buSzPts val="1200"/>
              <a:buFont typeface="Courier New"/>
              <a:buChar char="o"/>
            </a:pPr>
            <a:r>
              <a:rPr lang="fr-FR" dirty="0">
                <a:solidFill>
                  <a:schemeClr val="tx1"/>
                </a:solidFill>
              </a:rPr>
              <a:t>Les données rapportées sont rapidement et correctement analysées et interprétées (</a:t>
            </a:r>
            <a:r>
              <a:rPr lang="fr-FR" i="1" dirty="0">
                <a:solidFill>
                  <a:schemeClr val="tx1"/>
                </a:solidFill>
              </a:rPr>
              <a:t>se réfère aux étapes de compilation, d'analyse et d'interprétation</a:t>
            </a:r>
            <a:r>
              <a:rPr lang="fr-FR" dirty="0">
                <a:solidFill>
                  <a:schemeClr val="tx1"/>
                </a:solidFill>
              </a:rPr>
              <a:t>).</a:t>
            </a:r>
            <a:endParaRPr dirty="0">
              <a:solidFill>
                <a:schemeClr val="tx1"/>
              </a:solidFill>
            </a:endParaRPr>
          </a:p>
          <a:p>
            <a:pPr marL="829944" lvl="1" indent="-355690">
              <a:lnSpc>
                <a:spcPct val="115000"/>
              </a:lnSpc>
              <a:spcBef>
                <a:spcPts val="0"/>
              </a:spcBef>
              <a:buClr>
                <a:schemeClr val="dk1"/>
              </a:buClr>
              <a:buSzPts val="1200"/>
              <a:buFont typeface="Courier New"/>
              <a:buChar char="o"/>
            </a:pPr>
            <a:r>
              <a:rPr lang="fr-FR" dirty="0">
                <a:solidFill>
                  <a:schemeClr val="tx1"/>
                </a:solidFill>
              </a:rPr>
              <a:t>Les résultats de la surveillance sont partagés afin d'éclairer l'action de santé publique, la politique et la gestion des programmes (</a:t>
            </a:r>
            <a:r>
              <a:rPr lang="fr-FR" i="1" dirty="0">
                <a:solidFill>
                  <a:schemeClr val="tx1"/>
                </a:solidFill>
              </a:rPr>
              <a:t>se réfère aux étapes Communiquer et Agir</a:t>
            </a:r>
            <a:r>
              <a:rPr lang="fr-FR" dirty="0">
                <a:solidFill>
                  <a:schemeClr val="tx1"/>
                </a:solidFill>
              </a:rPr>
              <a:t>).</a:t>
            </a:r>
            <a:endParaRPr dirty="0">
              <a:solidFill>
                <a:schemeClr val="tx1"/>
              </a:solidFill>
            </a:endParaRPr>
          </a:p>
          <a:p>
            <a:pPr marL="0" indent="0">
              <a:lnSpc>
                <a:spcPct val="115000"/>
              </a:lnSpc>
              <a:spcBef>
                <a:spcPts val="0"/>
              </a:spcBef>
              <a:buClr>
                <a:schemeClr val="dk1"/>
              </a:buClr>
              <a:buSzPts val="1200"/>
            </a:pPr>
            <a:endParaRPr dirty="0">
              <a:solidFill>
                <a:schemeClr val="tx1"/>
              </a:solidFill>
            </a:endParaRPr>
          </a:p>
          <a:p>
            <a:pPr marL="177845" indent="-177845">
              <a:lnSpc>
                <a:spcPct val="115000"/>
              </a:lnSpc>
              <a:spcBef>
                <a:spcPts val="1245"/>
              </a:spcBef>
              <a:buClr>
                <a:schemeClr val="dk1"/>
              </a:buClr>
              <a:buSzPts val="1200"/>
              <a:buFont typeface="Noto Sans Symbols"/>
              <a:buChar char="▪"/>
            </a:pPr>
            <a:r>
              <a:rPr lang="fr-FR" b="1" u="sng" dirty="0">
                <a:solidFill>
                  <a:schemeClr val="tx1"/>
                </a:solidFill>
              </a:rPr>
              <a:t>Dites</a:t>
            </a:r>
            <a:r>
              <a:rPr lang="fr-FR" b="1" dirty="0">
                <a:solidFill>
                  <a:schemeClr val="tx1"/>
                </a:solidFill>
              </a:rPr>
              <a:t> : </a:t>
            </a:r>
            <a:r>
              <a:rPr lang="fr-FR" dirty="0">
                <a:solidFill>
                  <a:schemeClr val="tx1"/>
                </a:solidFill>
              </a:rPr>
              <a:t>FETP-Première ligne se concentrera sur le suivi de l'étape de collecte des données, en particulier sur la promptitude et la complétude des rapports, mais le suivi des autres étapes est tout aussi important. Cette leçon et l'activité de terrain prévue sont conçues pour améliorer vos connaissances et vos compétences afin que vous puissiez faire le suivi du système de surveillance de manière continue et améliorer la qualité et la promptitude des rapports du système de surveillance dans le cadre de votre travail quotidien. </a:t>
            </a:r>
            <a:endParaRPr dirty="0">
              <a:solidFill>
                <a:schemeClr val="tx1"/>
              </a:solidFill>
            </a:endParaRPr>
          </a:p>
          <a:p>
            <a:pPr marL="0" indent="0">
              <a:spcBef>
                <a:spcPts val="1618"/>
              </a:spcBef>
            </a:pPr>
            <a:endParaRPr dirty="0"/>
          </a:p>
        </p:txBody>
      </p:sp>
      <p:sp>
        <p:nvSpPr>
          <p:cNvPr id="370" name="Google Shape;370;p1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p1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90" name="Google Shape;390;p1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dirty="0"/>
          </a:p>
          <a:p>
            <a:pPr marL="0" indent="0">
              <a:spcBef>
                <a:spcPts val="1867"/>
              </a:spcBef>
            </a:pPr>
            <a:endParaRPr b="1" dirty="0"/>
          </a:p>
          <a:p>
            <a:pPr marL="177845" indent="-177845">
              <a:lnSpc>
                <a:spcPct val="107000"/>
              </a:lnSpc>
              <a:spcBef>
                <a:spcPts val="622"/>
              </a:spcBef>
              <a:buClr>
                <a:schemeClr val="dk1"/>
              </a:buClr>
              <a:buSzPts val="1200"/>
              <a:buFont typeface="Noto Sans Symbols"/>
              <a:buChar char="▪"/>
            </a:pPr>
            <a:r>
              <a:rPr lang="fr-FR" b="1" u="sng" dirty="0"/>
              <a:t>Dites</a:t>
            </a:r>
            <a:r>
              <a:rPr lang="fr-FR" b="1" dirty="0"/>
              <a:t> : </a:t>
            </a:r>
            <a:r>
              <a:rPr lang="fr-FR" dirty="0"/>
              <a:t>Examinez la promptitude avec laquelle les structures sanitaires ou autres partenaires transmettent leurs rapports aux bureaux de santé humaine et animale du district. La promptitude est un attribut ou une caractéristique d'un système de surveillance. Une notification tardive peut entraîner un retard dans l'action. Une détection et une action précoces peuvent sauver des vies. </a:t>
            </a:r>
            <a:r>
              <a:rPr lang="fr-FR" b="1" dirty="0"/>
              <a:t>&lt;CLIQUER&gt; </a:t>
            </a:r>
            <a:r>
              <a:rPr lang="fr-FR" dirty="0"/>
              <a:t>Le suivi implique l'utilisation d'</a:t>
            </a:r>
            <a:r>
              <a:rPr lang="fr-FR" b="1" dirty="0"/>
              <a:t>indicateurs </a:t>
            </a:r>
            <a:r>
              <a:rPr lang="fr-FR" dirty="0"/>
              <a:t>et de </a:t>
            </a:r>
            <a:r>
              <a:rPr lang="fr-FR" b="1" dirty="0"/>
              <a:t>cibles </a:t>
            </a:r>
            <a:r>
              <a:rPr lang="fr-FR" dirty="0"/>
              <a:t>pour évaluer la promptitude. </a:t>
            </a:r>
            <a:r>
              <a:rPr lang="fr-FR" b="1" dirty="0"/>
              <a:t>&lt;CLIQUER&gt;</a:t>
            </a:r>
            <a:endParaRPr dirty="0"/>
          </a:p>
          <a:p>
            <a:pPr marL="0" indent="0">
              <a:lnSpc>
                <a:spcPct val="107000"/>
              </a:lnSpc>
              <a:spcBef>
                <a:spcPts val="1245"/>
              </a:spcBef>
            </a:pPr>
            <a:endParaRPr dirty="0"/>
          </a:p>
          <a:p>
            <a:pPr marL="177845" indent="-177845">
              <a:lnSpc>
                <a:spcPct val="107000"/>
              </a:lnSpc>
              <a:spcBef>
                <a:spcPts val="1245"/>
              </a:spcBef>
              <a:buClr>
                <a:schemeClr val="dk1"/>
              </a:buClr>
              <a:buSzPts val="1200"/>
              <a:buFont typeface="Noto Sans Symbols"/>
              <a:buChar char="▪"/>
            </a:pPr>
            <a:r>
              <a:rPr lang="fr-FR" b="1" u="sng" dirty="0"/>
              <a:t>Dites</a:t>
            </a:r>
            <a:r>
              <a:rPr lang="fr-FR" b="1" dirty="0"/>
              <a:t> : </a:t>
            </a:r>
            <a:r>
              <a:rPr lang="fr-FR" dirty="0"/>
              <a:t>Un </a:t>
            </a:r>
            <a:r>
              <a:rPr lang="fr-FR" b="1" dirty="0"/>
              <a:t>indicateur </a:t>
            </a:r>
            <a:r>
              <a:rPr lang="fr-FR" dirty="0"/>
              <a:t>est une mesure d'un aspect ou d'un attribut clé d'un programme, d'un processus tel qu'un système de surveillance. </a:t>
            </a:r>
            <a:r>
              <a:rPr lang="fr-FR" b="1" dirty="0"/>
              <a:t>&lt;CLIQUER&gt;</a:t>
            </a:r>
            <a:endParaRPr dirty="0"/>
          </a:p>
          <a:p>
            <a:pPr marL="0" indent="0">
              <a:lnSpc>
                <a:spcPct val="107000"/>
              </a:lnSpc>
              <a:spcBef>
                <a:spcPts val="1245"/>
              </a:spcBef>
              <a:buClr>
                <a:schemeClr val="dk1"/>
              </a:buClr>
              <a:buSzPts val="1200"/>
            </a:pPr>
            <a:endParaRPr dirty="0"/>
          </a:p>
          <a:p>
            <a:pPr marL="177845" indent="-177845" defTabSz="948507">
              <a:lnSpc>
                <a:spcPct val="107000"/>
              </a:lnSpc>
              <a:spcBef>
                <a:spcPts val="1245"/>
              </a:spcBef>
              <a:buClr>
                <a:schemeClr val="dk1"/>
              </a:buClr>
              <a:buSzPts val="1200"/>
              <a:buFont typeface="Noto Sans Symbols"/>
              <a:buChar char="▪"/>
              <a:defRPr/>
            </a:pPr>
            <a:r>
              <a:rPr lang="fr-FR" b="1" u="sng" dirty="0"/>
              <a:t>Dites</a:t>
            </a:r>
            <a:r>
              <a:rPr lang="fr-FR" b="1" dirty="0"/>
              <a:t> : </a:t>
            </a:r>
            <a:r>
              <a:rPr lang="fr-FR" dirty="0"/>
              <a:t>À titre d'exemple, l'indicateur de promptitude des rapports de surveillance pourrait être « le pourcentage des structures sanitaires qui envoient leur rapport hebdomadaire au bureau de santé du district ou au bureau de santé animale du district dans les deux jours suivant la fin de la semaine épidémiologique. » En d'autres termes, au cours de la semaine écoulée, quel est le pourcentage de sources de notification qui ont envoyé leur rapport avant le mardi ? </a:t>
            </a:r>
            <a:r>
              <a:rPr lang="fr-FR" b="1" dirty="0"/>
              <a:t>&lt;CLIQUER&gt;</a:t>
            </a:r>
            <a:endParaRPr b="0" dirty="0"/>
          </a:p>
          <a:p>
            <a:pPr marL="0" indent="0">
              <a:lnSpc>
                <a:spcPct val="107000"/>
              </a:lnSpc>
              <a:spcBef>
                <a:spcPts val="1245"/>
              </a:spcBef>
              <a:buClr>
                <a:schemeClr val="dk1"/>
              </a:buClr>
              <a:buSzPts val="1200"/>
            </a:pPr>
            <a:endParaRPr dirty="0"/>
          </a:p>
          <a:p>
            <a:pPr marL="177845" indent="-177845">
              <a:lnSpc>
                <a:spcPct val="107000"/>
              </a:lnSpc>
              <a:spcBef>
                <a:spcPts val="1245"/>
              </a:spcBef>
              <a:buClr>
                <a:schemeClr val="dk1"/>
              </a:buClr>
              <a:buSzPts val="1200"/>
              <a:buFont typeface="Noto Sans Symbols"/>
              <a:buChar char="▪"/>
            </a:pPr>
            <a:r>
              <a:rPr lang="fr-FR" b="1" u="sng" dirty="0"/>
              <a:t>Dites</a:t>
            </a:r>
            <a:r>
              <a:rPr lang="fr-FR" b="1" dirty="0"/>
              <a:t> : </a:t>
            </a:r>
            <a:r>
              <a:rPr lang="fr-FR" dirty="0"/>
              <a:t>Une </a:t>
            </a:r>
            <a:r>
              <a:rPr lang="fr-FR" b="1" dirty="0"/>
              <a:t>cible </a:t>
            </a:r>
            <a:r>
              <a:rPr lang="fr-FR" dirty="0"/>
              <a:t>décrit l'objectif de performance souhaité pour l'indicateur. Pour l'indicateur que nous venons de décrire, quelle serait une performance acceptable ? Quel pourcentage d'établissements souhaiterions-nous voir présenter un rapport avant le mardi ? Bien sûr, nous aimerions que tous les établissements (100 %) présentent leur rapport à temps, mais quelle serait la note de passage ? </a:t>
            </a:r>
            <a:r>
              <a:rPr lang="fr-FR" b="1" dirty="0"/>
              <a:t>&lt;CLIQUER&gt;</a:t>
            </a:r>
            <a:endParaRPr dirty="0"/>
          </a:p>
          <a:p>
            <a:pPr marL="0" indent="0">
              <a:lnSpc>
                <a:spcPct val="107000"/>
              </a:lnSpc>
              <a:spcBef>
                <a:spcPts val="1245"/>
              </a:spcBef>
            </a:pPr>
            <a:endParaRPr dirty="0"/>
          </a:p>
          <a:p>
            <a:pPr marL="177845" indent="-177845">
              <a:lnSpc>
                <a:spcPct val="107000"/>
              </a:lnSpc>
              <a:spcBef>
                <a:spcPts val="1245"/>
              </a:spcBef>
              <a:buClr>
                <a:schemeClr val="dk1"/>
              </a:buClr>
              <a:buSzPts val="1200"/>
              <a:buFont typeface="Noto Sans Symbols"/>
              <a:buChar char="▪"/>
            </a:pPr>
            <a:r>
              <a:rPr lang="fr-FR" b="1" u="sng" dirty="0"/>
              <a:t>Dites</a:t>
            </a:r>
            <a:r>
              <a:rPr lang="fr-FR" b="1" dirty="0"/>
              <a:t> : </a:t>
            </a:r>
            <a:r>
              <a:rPr lang="fr-FR" dirty="0"/>
              <a:t>Par exemple, l'objectif peut être que 80 % des structures sanitaires envoient leurs rapports dans les deux jours suivant la fin de la semaine épidémiologique, c'est-à-dire que nous recevons au moins 80 % des rapports le mardi. Cet indicateur et cet objectif sont appropriés pour le district. Pour un établissement donné, nous pourrions modifier légèrement l'indicateur pour qu'il corresponde au pourcentage de semaines où l'établissement envoie ses rapports à temps, et nous pourrions fixer l'objectif à 80 % des rapports hebdomadaires reçus à temps au cours du trimestre précédent.</a:t>
            </a:r>
            <a:br>
              <a:rPr lang="fr-FR" dirty="0"/>
            </a:br>
            <a:endParaRPr dirty="0"/>
          </a:p>
          <a:p>
            <a:pPr marL="0" indent="0">
              <a:spcBef>
                <a:spcPts val="1618"/>
              </a:spcBef>
            </a:pPr>
            <a:endParaRPr dirty="0"/>
          </a:p>
        </p:txBody>
      </p:sp>
      <p:sp>
        <p:nvSpPr>
          <p:cNvPr id="391" name="Google Shape;391;p1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1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05" name="Google Shape;405;p1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dirty="0"/>
          </a:p>
          <a:p>
            <a:pPr marL="0" indent="0">
              <a:spcBef>
                <a:spcPts val="1867"/>
              </a:spcBef>
            </a:pPr>
            <a:endParaRPr b="1" dirty="0"/>
          </a:p>
          <a:p>
            <a:pPr marL="177845" indent="-177845">
              <a:lnSpc>
                <a:spcPct val="115000"/>
              </a:lnSpc>
              <a:spcBef>
                <a:spcPts val="622"/>
              </a:spcBef>
              <a:buClr>
                <a:schemeClr val="dk1"/>
              </a:buClr>
              <a:buSzPts val="1200"/>
              <a:buFont typeface="Noto Sans Symbols"/>
              <a:buChar char="▪"/>
            </a:pPr>
            <a:r>
              <a:rPr lang="fr-FR" b="1" u="sng" dirty="0"/>
              <a:t>Dites</a:t>
            </a:r>
            <a:r>
              <a:rPr lang="fr-FR" b="1" dirty="0"/>
              <a:t> : </a:t>
            </a:r>
            <a:r>
              <a:rPr lang="fr-FR" dirty="0"/>
              <a:t>Des indicateurs de performance sont souvent définis pour les rapports, l'analyse et l'interprétation, l'action et la communication des structures sanitaires ou des laboratoires.  Des indicateurs de performance sont également définis pour les pratiques de notification au ministère de la santé ou à d'autres ministères, ainsi qu'aux parties prenantes cliniques, communautaires et multisectorielles.  Des indicateurs tels que la promptitude et la complétude sont souvent suivies pour aider à atteindre les objectifs de qualité. Comment savoir si chaque étape est réalisée correctement ?</a:t>
            </a:r>
            <a:endParaRPr dirty="0"/>
          </a:p>
          <a:p>
            <a:pPr marL="0" indent="0">
              <a:lnSpc>
                <a:spcPct val="115000"/>
              </a:lnSpc>
              <a:spcBef>
                <a:spcPts val="1245"/>
              </a:spcBef>
            </a:pPr>
            <a:endParaRPr dirty="0"/>
          </a:p>
          <a:p>
            <a:pPr marL="177845" indent="-177845">
              <a:spcBef>
                <a:spcPts val="1867"/>
              </a:spcBef>
              <a:buClr>
                <a:schemeClr val="dk1"/>
              </a:buClr>
              <a:buSzPts val="1200"/>
              <a:buFont typeface="Noto Sans Symbols"/>
              <a:buChar char="▪"/>
            </a:pPr>
            <a:r>
              <a:rPr lang="fr-FR" b="1" u="sng" dirty="0"/>
              <a:t>Posez la question</a:t>
            </a:r>
            <a:r>
              <a:rPr lang="fr-FR" b="1" dirty="0"/>
              <a:t> : </a:t>
            </a:r>
            <a:r>
              <a:rPr lang="fr-FR" dirty="0"/>
              <a:t>Quels types d'indicateurs seraient utiles à suivre dans votre district ?</a:t>
            </a:r>
            <a:endParaRPr dirty="0"/>
          </a:p>
          <a:p>
            <a:pPr marL="0" indent="0">
              <a:spcBef>
                <a:spcPts val="1245"/>
              </a:spcBef>
            </a:pPr>
            <a:endParaRPr dirty="0"/>
          </a:p>
          <a:p>
            <a:pPr marL="177845" indent="-177845">
              <a:lnSpc>
                <a:spcPct val="115000"/>
              </a:lnSpc>
              <a:spcBef>
                <a:spcPts val="622"/>
              </a:spcBef>
              <a:buClr>
                <a:schemeClr val="dk1"/>
              </a:buClr>
              <a:buSzPts val="1200"/>
              <a:buFont typeface="Noto Sans Symbols"/>
              <a:buChar char="❖"/>
            </a:pPr>
            <a:r>
              <a:rPr lang="fr-FR" b="1" i="1" dirty="0"/>
              <a:t>Inscrivez les indicateurs sur le tableau à feuilles mobiles.</a:t>
            </a:r>
            <a:endParaRPr dirty="0"/>
          </a:p>
          <a:p>
            <a:pPr marL="177845" indent="-98803">
              <a:lnSpc>
                <a:spcPct val="115000"/>
              </a:lnSpc>
              <a:spcBef>
                <a:spcPts val="1245"/>
              </a:spcBef>
              <a:buClr>
                <a:schemeClr val="dk1"/>
              </a:buClr>
              <a:buSzPts val="1200"/>
            </a:pPr>
            <a:endParaRPr b="1" i="1" dirty="0"/>
          </a:p>
          <a:p>
            <a:pPr marL="177845" indent="-177845">
              <a:lnSpc>
                <a:spcPct val="115000"/>
              </a:lnSpc>
              <a:spcBef>
                <a:spcPts val="1245"/>
              </a:spcBef>
              <a:buClr>
                <a:schemeClr val="dk1"/>
              </a:buClr>
              <a:buSzPts val="1200"/>
              <a:buFont typeface="Noto Sans Symbols"/>
              <a:buChar char="❖"/>
            </a:pPr>
            <a:r>
              <a:rPr lang="fr-FR" b="1" i="1" dirty="0"/>
              <a:t>Assurez-vous qu'il y a au moins une suggestion réaliste (idéalement, plus d'une) pour chaque catégorie (quadrant) avant de passer à la diapositive suivante. </a:t>
            </a:r>
            <a:endParaRPr dirty="0"/>
          </a:p>
          <a:p>
            <a:pPr marL="0" indent="0">
              <a:spcBef>
                <a:spcPts val="1618"/>
              </a:spcBef>
            </a:pPr>
            <a:endParaRPr dirty="0"/>
          </a:p>
        </p:txBody>
      </p:sp>
      <p:sp>
        <p:nvSpPr>
          <p:cNvPr id="406" name="Google Shape;406;p1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p1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3" name="Google Shape;413;p1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dirty="0"/>
          </a:p>
          <a:p>
            <a:pPr marL="0" indent="0">
              <a:spcBef>
                <a:spcPts val="1867"/>
              </a:spcBef>
            </a:pPr>
            <a:endParaRPr b="1" dirty="0"/>
          </a:p>
          <a:p>
            <a:pPr marL="177845" indent="-177845">
              <a:lnSpc>
                <a:spcPct val="115000"/>
              </a:lnSpc>
              <a:spcBef>
                <a:spcPts val="622"/>
              </a:spcBef>
              <a:buClr>
                <a:schemeClr val="dk1"/>
              </a:buClr>
              <a:buSzPts val="1200"/>
              <a:buFont typeface="Noto Sans Symbols"/>
              <a:buChar char="▪"/>
            </a:pPr>
            <a:r>
              <a:rPr lang="fr-FR" b="1" u="sng" dirty="0"/>
              <a:t>Dites</a:t>
            </a:r>
            <a:r>
              <a:rPr lang="fr-FR" b="1" dirty="0"/>
              <a:t> : </a:t>
            </a:r>
            <a:r>
              <a:rPr lang="fr-FR" dirty="0"/>
              <a:t>Voici quelques exemples d'indicateurs de performance qui peuvent être suivis au niveau du district !  Il est important de suivre les indicateurs pour une structure sanitaire donnée, car le suivi peut permettre d'identifier quand une structure spécifique rencontre des difficultés ou des problèmes avec la détection et la déclaration des maladies. Le suivi d'éléments tels que la proportion de rapports qui sont à temps, complets, et la mise en œuvre de la notification zéro peut garantir qu'un système fonctionne comme il se doit. </a:t>
            </a:r>
            <a:r>
              <a:rPr lang="fr-FR" b="1" dirty="0"/>
              <a:t>&lt;CLIQUER&gt; </a:t>
            </a:r>
            <a:endParaRPr dirty="0"/>
          </a:p>
          <a:p>
            <a:pPr marL="177845" indent="-98803">
              <a:lnSpc>
                <a:spcPct val="115000"/>
              </a:lnSpc>
              <a:spcBef>
                <a:spcPts val="1245"/>
              </a:spcBef>
              <a:buClr>
                <a:schemeClr val="dk1"/>
              </a:buClr>
              <a:buSzPts val="1200"/>
            </a:pPr>
            <a:endParaRPr b="1" dirty="0"/>
          </a:p>
          <a:p>
            <a:pPr marL="177845" indent="-177845">
              <a:lnSpc>
                <a:spcPct val="115000"/>
              </a:lnSpc>
              <a:spcBef>
                <a:spcPts val="1245"/>
              </a:spcBef>
              <a:buClr>
                <a:schemeClr val="dk1"/>
              </a:buClr>
              <a:buSzPts val="1200"/>
              <a:buFont typeface="Noto Sans Symbols"/>
              <a:buChar char="▪"/>
            </a:pPr>
            <a:r>
              <a:rPr lang="fr-FR" b="1" u="sng" dirty="0"/>
              <a:t>Dites</a:t>
            </a:r>
            <a:r>
              <a:rPr lang="fr-FR" b="1" dirty="0"/>
              <a:t> : </a:t>
            </a:r>
            <a:r>
              <a:rPr lang="fr-FR" dirty="0"/>
              <a:t>Il est également important de veiller à ce que l'analyse et l'interprétation des maladies à déclaration obligatoire soient actualisées à l'aide de graphiques et de tableaux hebdomadaires, et à ce que le taux de létalité soit calculé correctement.</a:t>
            </a:r>
            <a:endParaRPr dirty="0"/>
          </a:p>
          <a:p>
            <a:pPr marL="474254" indent="-474254">
              <a:lnSpc>
                <a:spcPct val="115000"/>
              </a:lnSpc>
              <a:spcBef>
                <a:spcPts val="1245"/>
              </a:spcBef>
            </a:pPr>
            <a:r>
              <a:rPr lang="fr-FR" b="1" dirty="0">
                <a:latin typeface="Times New Roman"/>
                <a:ea typeface="Times New Roman"/>
                <a:cs typeface="Times New Roman"/>
                <a:sym typeface="Times New Roman"/>
              </a:rPr>
              <a:t>	</a:t>
            </a:r>
            <a:endParaRPr dirty="0">
              <a:latin typeface="Times New Roman"/>
              <a:ea typeface="Times New Roman"/>
              <a:cs typeface="Times New Roman"/>
              <a:sym typeface="Times New Roman"/>
            </a:endParaRPr>
          </a:p>
        </p:txBody>
      </p:sp>
      <p:sp>
        <p:nvSpPr>
          <p:cNvPr id="414" name="Google Shape;414;p1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1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22" name="Google Shape;422;p1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dirty="0"/>
          </a:p>
          <a:p>
            <a:pPr marL="0" indent="0">
              <a:spcBef>
                <a:spcPts val="1867"/>
              </a:spcBef>
            </a:pPr>
            <a:endParaRPr b="1" dirty="0"/>
          </a:p>
          <a:p>
            <a:pPr marL="177845" indent="-177845">
              <a:spcBef>
                <a:spcPts val="996"/>
              </a:spcBef>
              <a:buClr>
                <a:schemeClr val="dk1"/>
              </a:buClr>
              <a:buSzPts val="1200"/>
              <a:buFont typeface="Noto Sans Symbols"/>
              <a:buChar char="▪"/>
            </a:pPr>
            <a:r>
              <a:rPr lang="fr-FR" b="1" u="sng" dirty="0"/>
              <a:t>Dites</a:t>
            </a:r>
            <a:r>
              <a:rPr lang="fr-FR" b="1" dirty="0"/>
              <a:t> : </a:t>
            </a:r>
            <a:r>
              <a:rPr lang="fr-FR" dirty="0">
                <a:latin typeface="Arial"/>
                <a:ea typeface="Arial"/>
                <a:cs typeface="Arial"/>
                <a:sym typeface="Arial"/>
              </a:rPr>
              <a:t>L’action et la communication sont d'autres exemples d'indicateurs de performance. La proportion d'enquêtes menées dans les 48 heures peut révéler si le système est efficace et s'il permet de notifier les événements sanitaires en temps voulu. </a:t>
            </a:r>
            <a:r>
              <a:rPr lang="fr-FR" b="1" dirty="0"/>
              <a:t>&lt;CLIQUER&gt; </a:t>
            </a:r>
            <a:endParaRPr dirty="0"/>
          </a:p>
          <a:p>
            <a:pPr marL="0" indent="0">
              <a:spcBef>
                <a:spcPts val="373"/>
              </a:spcBef>
            </a:pPr>
            <a:endParaRPr dirty="0">
              <a:latin typeface="Arial"/>
              <a:ea typeface="Arial"/>
              <a:cs typeface="Arial"/>
              <a:sym typeface="Arial"/>
            </a:endParaRPr>
          </a:p>
          <a:p>
            <a:pPr marL="177845" indent="-177845">
              <a:spcBef>
                <a:spcPts val="373"/>
              </a:spcBef>
              <a:buClr>
                <a:schemeClr val="dk1"/>
              </a:buClr>
              <a:buSzPts val="1200"/>
              <a:buFont typeface="Noto Sans Symbols"/>
              <a:buChar char="▪"/>
            </a:pPr>
            <a:r>
              <a:rPr lang="fr-FR" b="1" u="sng" dirty="0"/>
              <a:t>Dites</a:t>
            </a:r>
            <a:r>
              <a:rPr lang="fr-FR" b="1" dirty="0"/>
              <a:t> : </a:t>
            </a:r>
            <a:r>
              <a:rPr lang="fr-FR" dirty="0">
                <a:latin typeface="Arial"/>
                <a:ea typeface="Arial"/>
                <a:cs typeface="Arial"/>
                <a:sym typeface="Arial"/>
              </a:rPr>
              <a:t>Les pratiques des districts en matière de rapports sont également de bons indicateurs de performance. Il est essentiel pour la réussite d'un système de surveillance de connaître la proportion de rapports de routine qui sont soumis à temps et de savoir si le système fonctionne comme il le devrait. Les données de surveillance étant destinées à être utilisées pour agir, un bon indicateur de performance évalue si les résultats des épidémies sont diffusés.</a:t>
            </a:r>
            <a:endParaRPr dirty="0"/>
          </a:p>
        </p:txBody>
      </p:sp>
      <p:sp>
        <p:nvSpPr>
          <p:cNvPr id="423" name="Google Shape;423;p1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p1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32" name="Google Shape;432;p1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dirty="0"/>
          </a:p>
          <a:p>
            <a:pPr marL="0" indent="0">
              <a:spcBef>
                <a:spcPts val="1867"/>
              </a:spcBef>
            </a:pPr>
            <a:endParaRPr b="1" dirty="0"/>
          </a:p>
          <a:p>
            <a:pPr marL="177845" indent="-177845" defTabSz="948507">
              <a:lnSpc>
                <a:spcPct val="115000"/>
              </a:lnSpc>
              <a:spcBef>
                <a:spcPts val="622"/>
              </a:spcBef>
              <a:buClr>
                <a:schemeClr val="dk1"/>
              </a:buClr>
              <a:buSzPts val="1200"/>
              <a:buFont typeface="Noto Sans Symbols"/>
              <a:buChar char="▪"/>
              <a:defRPr/>
            </a:pPr>
            <a:r>
              <a:rPr lang="fr-FR" b="1" u="sng" dirty="0"/>
              <a:t>Dites</a:t>
            </a:r>
            <a:r>
              <a:rPr lang="fr-FR" b="1" dirty="0"/>
              <a:t> : </a:t>
            </a:r>
            <a:r>
              <a:rPr lang="fr-FR" dirty="0"/>
              <a:t>Les deux attributs ou caractéristiques d'un système de surveillance sur lesquels nous nous concentrons dans le cadre de FETP-Première ligne sont la promptitude et la complétude.  La </a:t>
            </a:r>
            <a:r>
              <a:rPr lang="fr-FR" b="1" dirty="0"/>
              <a:t>promptitude </a:t>
            </a:r>
            <a:r>
              <a:rPr lang="fr-FR" dirty="0"/>
              <a:t>est le fait que les rapports de surveillance parviennent au niveau suivant dans les délais impartis. Ainsi, si une clinique, un hôpital ou un laboratoire est censé soumettre son rapport de surveillance hebdomadaire au bureau de santé du district avant le mardi de la semaine suivante, le fait-il ?</a:t>
            </a:r>
            <a:r>
              <a:rPr lang="fr-FR" b="1" dirty="0"/>
              <a:t> &lt;CLIQUER&gt; </a:t>
            </a:r>
            <a:endParaRPr dirty="0"/>
          </a:p>
          <a:p>
            <a:pPr marL="0" indent="0">
              <a:lnSpc>
                <a:spcPct val="115000"/>
              </a:lnSpc>
              <a:spcBef>
                <a:spcPts val="1245"/>
              </a:spcBef>
            </a:pPr>
            <a:endParaRPr b="1" dirty="0"/>
          </a:p>
          <a:p>
            <a:pPr marL="177845" indent="-177845">
              <a:lnSpc>
                <a:spcPct val="115000"/>
              </a:lnSpc>
              <a:spcBef>
                <a:spcPts val="1245"/>
              </a:spcBef>
              <a:buClr>
                <a:schemeClr val="dk1"/>
              </a:buClr>
              <a:buSzPts val="1200"/>
              <a:buFont typeface="Noto Sans Symbols"/>
              <a:buChar char="▪"/>
            </a:pPr>
            <a:r>
              <a:rPr lang="fr-FR" b="1" u="sng" dirty="0"/>
              <a:t>Dites</a:t>
            </a:r>
            <a:r>
              <a:rPr lang="fr-FR" b="1" dirty="0"/>
              <a:t> : La complétude </a:t>
            </a:r>
            <a:r>
              <a:rPr lang="fr-FR" dirty="0"/>
              <a:t>a deux significations. La première est comparable au </a:t>
            </a:r>
            <a:r>
              <a:rPr lang="fr-FR" b="1" dirty="0"/>
              <a:t>respect des délais</a:t>
            </a:r>
            <a:r>
              <a:rPr lang="fr-FR" dirty="0"/>
              <a:t>. Dans ce contexte, la complétude signifie que les rapports de surveillance arrivent au niveau suivant en provenance de tous les sites de notification, qu'ils soient à temps ou en retard. En d'autres termes, quelle est la proportion de sites déclarants qui ont envoyé un rapport ?   La deuxième signification de la complétude concerne la </a:t>
            </a:r>
            <a:r>
              <a:rPr lang="fr-FR" b="1" dirty="0"/>
              <a:t>qualité des données </a:t>
            </a:r>
            <a:r>
              <a:rPr lang="fr-FR" dirty="0"/>
              <a:t>: tous les champs obligatoires du formulaire de rapport sont-ils remplis avec les informations voulues, ou certaines données sont-elles manquantes ?</a:t>
            </a:r>
            <a:endParaRPr dirty="0"/>
          </a:p>
          <a:p>
            <a:pPr marL="0" indent="0">
              <a:lnSpc>
                <a:spcPct val="115000"/>
              </a:lnSpc>
              <a:spcBef>
                <a:spcPts val="1245"/>
              </a:spcBef>
            </a:pPr>
            <a:endParaRPr dirty="0"/>
          </a:p>
          <a:p>
            <a:pPr marL="177845" indent="-177845">
              <a:lnSpc>
                <a:spcPct val="115000"/>
              </a:lnSpc>
              <a:spcBef>
                <a:spcPts val="1245"/>
              </a:spcBef>
              <a:buClr>
                <a:schemeClr val="dk1"/>
              </a:buClr>
              <a:buSzPts val="1200"/>
              <a:buFont typeface="Noto Sans Symbols"/>
              <a:buChar char="▪"/>
            </a:pPr>
            <a:r>
              <a:rPr lang="fr-FR" b="1" u="sng" dirty="0"/>
              <a:t>Dites</a:t>
            </a:r>
            <a:r>
              <a:rPr lang="fr-FR" b="1" dirty="0"/>
              <a:t> : </a:t>
            </a:r>
            <a:r>
              <a:rPr lang="fr-FR" dirty="0"/>
              <a:t>Du point de vue du </a:t>
            </a:r>
            <a:r>
              <a:rPr lang="fr-FR" u="sng" dirty="0"/>
              <a:t>suivi</a:t>
            </a:r>
            <a:r>
              <a:rPr lang="fr-FR" dirty="0"/>
              <a:t>, nous utiliserons la complétude au premier sens du terme.</a:t>
            </a:r>
            <a:endParaRPr dirty="0"/>
          </a:p>
          <a:p>
            <a:pPr marL="0" indent="0">
              <a:spcBef>
                <a:spcPts val="1618"/>
              </a:spcBef>
            </a:pPr>
            <a:endParaRPr dirty="0"/>
          </a:p>
        </p:txBody>
      </p:sp>
      <p:sp>
        <p:nvSpPr>
          <p:cNvPr id="433" name="Google Shape;433;p1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p1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41" name="Google Shape;441;p1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dirty="0"/>
          </a:p>
          <a:p>
            <a:pPr marL="0" indent="0">
              <a:spcBef>
                <a:spcPts val="1867"/>
              </a:spcBef>
            </a:pPr>
            <a:endParaRPr b="1" dirty="0"/>
          </a:p>
          <a:p>
            <a:pPr marL="177845" indent="-177845">
              <a:lnSpc>
                <a:spcPct val="115000"/>
              </a:lnSpc>
              <a:spcBef>
                <a:spcPts val="622"/>
              </a:spcBef>
              <a:buClr>
                <a:schemeClr val="dk1"/>
              </a:buClr>
              <a:buSzPts val="1200"/>
              <a:buFont typeface="Noto Sans Symbols"/>
              <a:buChar char="▪"/>
            </a:pPr>
            <a:r>
              <a:rPr lang="fr-FR" b="1" u="sng" dirty="0"/>
              <a:t>Dites</a:t>
            </a:r>
            <a:r>
              <a:rPr lang="fr-FR" b="1" dirty="0"/>
              <a:t> : </a:t>
            </a:r>
            <a:r>
              <a:rPr lang="fr-FR" dirty="0"/>
              <a:t>Considérez la promptitude de notification de la structure sanitaire A. La promptitude a un numérateur et un dénominateur.</a:t>
            </a:r>
            <a:endParaRPr dirty="0"/>
          </a:p>
          <a:p>
            <a:pPr marL="0" indent="0">
              <a:lnSpc>
                <a:spcPct val="115000"/>
              </a:lnSpc>
              <a:spcBef>
                <a:spcPts val="1245"/>
              </a:spcBef>
            </a:pPr>
            <a:endParaRPr dirty="0"/>
          </a:p>
          <a:p>
            <a:pPr marL="177845" indent="-177845">
              <a:lnSpc>
                <a:spcPct val="115000"/>
              </a:lnSpc>
              <a:spcBef>
                <a:spcPts val="1245"/>
              </a:spcBef>
              <a:buClr>
                <a:schemeClr val="dk1"/>
              </a:buClr>
              <a:buSzPts val="1200"/>
              <a:buFont typeface="Noto Sans Symbols"/>
              <a:buChar char="▪"/>
            </a:pPr>
            <a:r>
              <a:rPr lang="fr-FR" b="1" u="sng" dirty="0"/>
              <a:t>Posez la question</a:t>
            </a:r>
            <a:r>
              <a:rPr lang="fr-FR" b="1" dirty="0"/>
              <a:t> : </a:t>
            </a:r>
            <a:r>
              <a:rPr lang="fr-FR" dirty="0"/>
              <a:t>Quel est le </a:t>
            </a:r>
            <a:r>
              <a:rPr lang="fr-FR" b="1" dirty="0"/>
              <a:t>numérateur </a:t>
            </a:r>
            <a:r>
              <a:rPr lang="fr-FR" dirty="0"/>
              <a:t>de la promptitude ?</a:t>
            </a:r>
            <a:endParaRPr dirty="0"/>
          </a:p>
          <a:p>
            <a:pPr marL="177845" indent="-98803">
              <a:lnSpc>
                <a:spcPct val="115000"/>
              </a:lnSpc>
              <a:spcBef>
                <a:spcPts val="622"/>
              </a:spcBef>
              <a:buClr>
                <a:schemeClr val="dk1"/>
              </a:buClr>
              <a:buSzPts val="1200"/>
            </a:pPr>
            <a:endParaRPr dirty="0"/>
          </a:p>
          <a:p>
            <a:pPr marL="177845" indent="-177845">
              <a:lnSpc>
                <a:spcPct val="115000"/>
              </a:lnSpc>
              <a:spcBef>
                <a:spcPts val="622"/>
              </a:spcBef>
              <a:buClr>
                <a:schemeClr val="dk1"/>
              </a:buClr>
              <a:buSzPts val="1200"/>
              <a:buFont typeface="Noto Sans Symbols"/>
              <a:buChar char="▪"/>
            </a:pPr>
            <a:r>
              <a:rPr lang="fr-FR" b="1" u="sng" dirty="0"/>
              <a:t>Remerciez</a:t>
            </a:r>
            <a:r>
              <a:rPr lang="fr-FR" b="1" dirty="0"/>
              <a:t> </a:t>
            </a:r>
            <a:r>
              <a:rPr lang="fr-FR" dirty="0"/>
              <a:t>les participants pour leurs réponses. </a:t>
            </a:r>
            <a:r>
              <a:rPr lang="fr-FR" b="1" i="1" dirty="0"/>
              <a:t>Réponse :</a:t>
            </a:r>
            <a:r>
              <a:rPr lang="fr-FR" i="1" dirty="0"/>
              <a:t> Nombre de rapports envoyés/reçus à temps.</a:t>
            </a:r>
            <a:endParaRPr dirty="0"/>
          </a:p>
          <a:p>
            <a:pPr marL="0" indent="474254">
              <a:lnSpc>
                <a:spcPct val="115000"/>
              </a:lnSpc>
              <a:spcBef>
                <a:spcPts val="622"/>
              </a:spcBef>
            </a:pPr>
            <a:endParaRPr dirty="0"/>
          </a:p>
          <a:p>
            <a:pPr marL="177845" indent="-177845">
              <a:lnSpc>
                <a:spcPct val="115000"/>
              </a:lnSpc>
              <a:spcBef>
                <a:spcPts val="1245"/>
              </a:spcBef>
              <a:buClr>
                <a:schemeClr val="dk1"/>
              </a:buClr>
              <a:buSzPts val="1200"/>
              <a:buFont typeface="Noto Sans Symbols"/>
              <a:buChar char="▪"/>
            </a:pPr>
            <a:r>
              <a:rPr lang="fr-FR" b="1" u="sng" dirty="0"/>
              <a:t>Posez la question</a:t>
            </a:r>
            <a:r>
              <a:rPr lang="fr-FR" b="1" dirty="0"/>
              <a:t> : </a:t>
            </a:r>
            <a:r>
              <a:rPr lang="fr-FR" dirty="0"/>
              <a:t>Quel est le </a:t>
            </a:r>
            <a:r>
              <a:rPr lang="fr-FR" b="1" dirty="0"/>
              <a:t>dénominateur </a:t>
            </a:r>
            <a:r>
              <a:rPr lang="fr-FR" dirty="0"/>
              <a:t>de la promptitude ?</a:t>
            </a:r>
            <a:endParaRPr dirty="0"/>
          </a:p>
          <a:p>
            <a:pPr marL="177845" indent="-98803">
              <a:lnSpc>
                <a:spcPct val="115000"/>
              </a:lnSpc>
              <a:spcBef>
                <a:spcPts val="622"/>
              </a:spcBef>
              <a:buClr>
                <a:schemeClr val="dk1"/>
              </a:buClr>
              <a:buSzPts val="1200"/>
            </a:pPr>
            <a:endParaRPr b="1" u="sng" dirty="0"/>
          </a:p>
          <a:p>
            <a:pPr marL="177845" indent="-177845">
              <a:lnSpc>
                <a:spcPct val="115000"/>
              </a:lnSpc>
              <a:spcBef>
                <a:spcPts val="622"/>
              </a:spcBef>
              <a:buClr>
                <a:schemeClr val="dk1"/>
              </a:buClr>
              <a:buSzPts val="1200"/>
              <a:buFont typeface="Noto Sans Symbols"/>
              <a:buChar char="▪"/>
            </a:pPr>
            <a:r>
              <a:rPr lang="fr-FR" b="1" u="sng" dirty="0"/>
              <a:t>Remerciez</a:t>
            </a:r>
            <a:r>
              <a:rPr lang="fr-FR" b="1" dirty="0"/>
              <a:t> </a:t>
            </a:r>
            <a:r>
              <a:rPr lang="fr-FR" dirty="0"/>
              <a:t>les participants pour leurs réponses. </a:t>
            </a:r>
            <a:r>
              <a:rPr lang="fr-FR" b="1" i="1" dirty="0"/>
              <a:t>Réponse : </a:t>
            </a:r>
            <a:r>
              <a:rPr lang="fr-FR" i="1" dirty="0"/>
              <a:t>Nombre de semaines dans la période concernée. </a:t>
            </a:r>
            <a:r>
              <a:rPr lang="fr-FR" b="1" dirty="0"/>
              <a:t>&lt;CLIQUER x6&gt; </a:t>
            </a:r>
            <a:endParaRPr dirty="0"/>
          </a:p>
          <a:p>
            <a:pPr marL="177845" indent="-98803">
              <a:lnSpc>
                <a:spcPct val="115000"/>
              </a:lnSpc>
              <a:spcBef>
                <a:spcPts val="622"/>
              </a:spcBef>
              <a:buClr>
                <a:schemeClr val="dk1"/>
              </a:buClr>
              <a:buSzPts val="1200"/>
            </a:pPr>
            <a:endParaRPr b="1" dirty="0"/>
          </a:p>
          <a:p>
            <a:pPr marL="177845" indent="-177845">
              <a:lnSpc>
                <a:spcPct val="115000"/>
              </a:lnSpc>
              <a:spcBef>
                <a:spcPts val="622"/>
              </a:spcBef>
              <a:buClr>
                <a:schemeClr val="dk1"/>
              </a:buClr>
              <a:buSzPts val="1200"/>
              <a:buFont typeface="Noto Sans Symbols"/>
              <a:buChar char="▪"/>
            </a:pPr>
            <a:r>
              <a:rPr lang="fr-FR" b="1" u="sng" dirty="0"/>
              <a:t>Dites</a:t>
            </a:r>
            <a:r>
              <a:rPr lang="fr-FR" b="1" dirty="0"/>
              <a:t> : </a:t>
            </a:r>
            <a:r>
              <a:rPr lang="fr-FR" dirty="0"/>
              <a:t>Regardez les données et les calculs relatifs à la promptitude en 2022 et au premier semestre 2023.</a:t>
            </a:r>
            <a:endParaRPr dirty="0"/>
          </a:p>
          <a:p>
            <a:pPr marL="0" indent="0">
              <a:lnSpc>
                <a:spcPct val="107000"/>
              </a:lnSpc>
              <a:spcBef>
                <a:spcPts val="622"/>
              </a:spcBef>
            </a:pPr>
            <a:endParaRPr dirty="0"/>
          </a:p>
          <a:p>
            <a:pPr marL="177845" indent="-177845">
              <a:lnSpc>
                <a:spcPct val="115000"/>
              </a:lnSpc>
              <a:spcBef>
                <a:spcPts val="1245"/>
              </a:spcBef>
              <a:buClr>
                <a:schemeClr val="dk1"/>
              </a:buClr>
              <a:buSzPts val="1200"/>
              <a:buFont typeface="Noto Sans Symbols"/>
              <a:buChar char="▪"/>
            </a:pPr>
            <a:r>
              <a:rPr lang="fr-FR" b="1" u="sng" dirty="0"/>
              <a:t>Posez la question</a:t>
            </a:r>
            <a:r>
              <a:rPr lang="fr-FR" b="1" dirty="0"/>
              <a:t> : </a:t>
            </a:r>
            <a:r>
              <a:rPr lang="fr-FR" dirty="0"/>
              <a:t>Qu'est-ce que les résultats vous apprennent sur une éventuelle tendance en matière de notification de la structure sanitaire A ?</a:t>
            </a:r>
            <a:endParaRPr dirty="0"/>
          </a:p>
          <a:p>
            <a:pPr marL="177845" indent="-98803">
              <a:lnSpc>
                <a:spcPct val="115000"/>
              </a:lnSpc>
              <a:spcBef>
                <a:spcPts val="622"/>
              </a:spcBef>
              <a:buClr>
                <a:schemeClr val="dk1"/>
              </a:buClr>
              <a:buSzPts val="1200"/>
            </a:pPr>
            <a:endParaRPr b="1" u="sng" dirty="0"/>
          </a:p>
          <a:p>
            <a:pPr marL="177845" indent="-177845">
              <a:lnSpc>
                <a:spcPct val="115000"/>
              </a:lnSpc>
              <a:spcBef>
                <a:spcPts val="622"/>
              </a:spcBef>
              <a:buClr>
                <a:schemeClr val="dk1"/>
              </a:buClr>
              <a:buSzPts val="1200"/>
              <a:buFont typeface="Noto Sans Symbols"/>
              <a:buChar char="▪"/>
            </a:pPr>
            <a:r>
              <a:rPr lang="fr-FR" b="1" u="sng" dirty="0"/>
              <a:t>Remerciez</a:t>
            </a:r>
            <a:r>
              <a:rPr lang="fr-FR" dirty="0"/>
              <a:t> les participants pour leurs réponses. </a:t>
            </a:r>
            <a:r>
              <a:rPr lang="fr-FR" b="1" i="1" dirty="0"/>
              <a:t>Réponse :</a:t>
            </a:r>
            <a:r>
              <a:rPr lang="fr-FR" i="1" dirty="0"/>
              <a:t> Les calculs montrent que le respect des délais était de 73 % en 2022 et qu'il s'est amélioré pour atteindre 85 % au cours du premier semestre 2023. </a:t>
            </a:r>
            <a:endParaRPr dirty="0"/>
          </a:p>
          <a:p>
            <a:pPr marL="0" indent="0">
              <a:spcBef>
                <a:spcPts val="996"/>
              </a:spcBef>
            </a:pPr>
            <a:endParaRPr dirty="0"/>
          </a:p>
        </p:txBody>
      </p:sp>
      <p:sp>
        <p:nvSpPr>
          <p:cNvPr id="442" name="Google Shape;442;p1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p1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59" name="Google Shape;459;p1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dirty="0"/>
          </a:p>
          <a:p>
            <a:pPr marL="0" indent="0">
              <a:spcBef>
                <a:spcPts val="1867"/>
              </a:spcBef>
            </a:pPr>
            <a:endParaRPr b="1" dirty="0"/>
          </a:p>
          <a:p>
            <a:pPr marL="177845" indent="-177845">
              <a:lnSpc>
                <a:spcPct val="115000"/>
              </a:lnSpc>
              <a:spcBef>
                <a:spcPts val="622"/>
              </a:spcBef>
              <a:buClr>
                <a:schemeClr val="dk1"/>
              </a:buClr>
              <a:buSzPts val="1200"/>
              <a:buFont typeface="Noto Sans Symbols"/>
              <a:buChar char="▪"/>
            </a:pPr>
            <a:r>
              <a:rPr lang="fr-FR" b="1" u="sng" dirty="0"/>
              <a:t>Dites</a:t>
            </a:r>
            <a:r>
              <a:rPr lang="fr-FR" b="1" dirty="0"/>
              <a:t> : </a:t>
            </a:r>
            <a:r>
              <a:rPr lang="fr-FR" dirty="0"/>
              <a:t>Maintenant que nous avons travaillé sur une variété d'indicateurs, concentrons-nous sur quelques-uns d'entre eux que vous utiliserez au cours de votre travail sur le terrain : la promptitude, la complétude et la notification zéro.</a:t>
            </a:r>
            <a:endParaRPr dirty="0"/>
          </a:p>
          <a:p>
            <a:pPr marL="0" indent="0">
              <a:lnSpc>
                <a:spcPct val="115000"/>
              </a:lnSpc>
              <a:spcBef>
                <a:spcPts val="1245"/>
              </a:spcBef>
            </a:pPr>
            <a:endParaRPr dirty="0"/>
          </a:p>
          <a:p>
            <a:pPr marL="177845" indent="-177845">
              <a:lnSpc>
                <a:spcPct val="115000"/>
              </a:lnSpc>
              <a:spcBef>
                <a:spcPts val="1245"/>
              </a:spcBef>
              <a:buClr>
                <a:schemeClr val="dk1"/>
              </a:buClr>
              <a:buSzPts val="1200"/>
              <a:buFont typeface="Noto Sans Symbols"/>
              <a:buChar char="▪"/>
            </a:pPr>
            <a:r>
              <a:rPr lang="fr-FR" b="1" u="sng" dirty="0"/>
              <a:t>Dites</a:t>
            </a:r>
            <a:r>
              <a:rPr lang="fr-FR" b="1" dirty="0"/>
              <a:t> : </a:t>
            </a:r>
            <a:r>
              <a:rPr lang="fr-FR" dirty="0"/>
              <a:t>Ces activités de suivi doivent faire partie d'un examen et d'une analyse hebdomadaires de routine des données de surveillance de la maladie : </a:t>
            </a:r>
            <a:r>
              <a:rPr lang="fr-FR" dirty="0">
                <a:solidFill>
                  <a:srgbClr val="000000"/>
                </a:solidFill>
              </a:rPr>
              <a:t>Remplissez le tableau de promptitude et complétude. </a:t>
            </a:r>
            <a:r>
              <a:rPr lang="fr-FR" b="1" dirty="0">
                <a:solidFill>
                  <a:srgbClr val="000000"/>
                </a:solidFill>
              </a:rPr>
              <a:t>&lt;</a:t>
            </a:r>
            <a:r>
              <a:rPr lang="fr-FR" b="1" dirty="0"/>
              <a:t>CLIQUER</a:t>
            </a:r>
            <a:r>
              <a:rPr lang="fr-FR" b="1" dirty="0">
                <a:solidFill>
                  <a:srgbClr val="000000"/>
                </a:solidFill>
              </a:rPr>
              <a:t>&gt;</a:t>
            </a:r>
            <a:endParaRPr dirty="0">
              <a:solidFill>
                <a:srgbClr val="000000"/>
              </a:solidFill>
            </a:endParaRPr>
          </a:p>
          <a:p>
            <a:pPr marL="177845" indent="-98803">
              <a:lnSpc>
                <a:spcPct val="115000"/>
              </a:lnSpc>
              <a:spcBef>
                <a:spcPts val="1245"/>
              </a:spcBef>
              <a:buClr>
                <a:schemeClr val="dk1"/>
              </a:buClr>
              <a:buSzPts val="1200"/>
            </a:pPr>
            <a:endParaRPr dirty="0">
              <a:solidFill>
                <a:srgbClr val="000000"/>
              </a:solidFill>
            </a:endParaRPr>
          </a:p>
          <a:p>
            <a:pPr marL="177845" indent="-177845" defTabSz="948507">
              <a:lnSpc>
                <a:spcPct val="115000"/>
              </a:lnSpc>
              <a:spcBef>
                <a:spcPts val="1245"/>
              </a:spcBef>
              <a:buClr>
                <a:schemeClr val="dk1"/>
              </a:buClr>
              <a:buSzPts val="1200"/>
              <a:buFont typeface="Noto Sans Symbols"/>
              <a:buChar char="▪"/>
              <a:defRPr/>
            </a:pPr>
            <a:r>
              <a:rPr lang="fr-FR" b="1" u="sng" dirty="0"/>
              <a:t>Dites</a:t>
            </a:r>
            <a:r>
              <a:rPr lang="fr-FR" b="1" dirty="0"/>
              <a:t> : </a:t>
            </a:r>
            <a:r>
              <a:rPr lang="fr-FR" dirty="0"/>
              <a:t>Évaluez la qualité de la notification zéro pour toutes les maladies à déclaration obligatoire</a:t>
            </a:r>
            <a:r>
              <a:rPr lang="fr-FR" b="1" dirty="0">
                <a:solidFill>
                  <a:srgbClr val="000000"/>
                </a:solidFill>
              </a:rPr>
              <a:t>. &lt;</a:t>
            </a:r>
            <a:r>
              <a:rPr lang="fr-FR" b="1" dirty="0"/>
              <a:t>CLIQUER</a:t>
            </a:r>
            <a:r>
              <a:rPr lang="fr-FR" b="1" dirty="0">
                <a:solidFill>
                  <a:srgbClr val="000000"/>
                </a:solidFill>
              </a:rPr>
              <a:t>&gt;</a:t>
            </a:r>
            <a:r>
              <a:rPr lang="fr-FR" dirty="0">
                <a:solidFill>
                  <a:srgbClr val="000000"/>
                </a:solidFill>
              </a:rPr>
              <a:t> </a:t>
            </a:r>
            <a:r>
              <a:rPr lang="fr-FR" dirty="0"/>
              <a:t>Si des rapports de cas individuels sont disponibles ou si vous avez accès aux journaux de bord, comparez le rapport hebdomadaire avec les documents sources pour identifier les cas qui auraient dû être notifiés immédiatement mais qui ne l'ont pas été</a:t>
            </a:r>
            <a:r>
              <a:rPr lang="fr-FR" b="1" dirty="0">
                <a:solidFill>
                  <a:srgbClr val="000000"/>
                </a:solidFill>
              </a:rPr>
              <a:t>. &lt;</a:t>
            </a:r>
            <a:r>
              <a:rPr lang="fr-FR" b="1" dirty="0"/>
              <a:t>CLIQUER</a:t>
            </a:r>
            <a:r>
              <a:rPr lang="fr-FR" b="1" dirty="0">
                <a:solidFill>
                  <a:srgbClr val="000000"/>
                </a:solidFill>
              </a:rPr>
              <a:t>&gt;</a:t>
            </a:r>
            <a:r>
              <a:rPr lang="fr-FR" dirty="0">
                <a:solidFill>
                  <a:srgbClr val="000000"/>
                </a:solidFill>
              </a:rPr>
              <a:t> </a:t>
            </a:r>
            <a:r>
              <a:rPr lang="fr-FR" dirty="0"/>
              <a:t>Si nécessaire, assurez le suivi auprès des structures sanitaires ou les laboratoires qui notifient les cas pour résoudre les problèmes de notification</a:t>
            </a:r>
            <a:r>
              <a:rPr lang="fr-FR" b="1" dirty="0">
                <a:solidFill>
                  <a:srgbClr val="000000"/>
                </a:solidFill>
              </a:rPr>
              <a:t>. &lt;</a:t>
            </a:r>
            <a:r>
              <a:rPr lang="fr-FR" b="1" dirty="0"/>
              <a:t>CLIQUER</a:t>
            </a:r>
            <a:r>
              <a:rPr lang="fr-FR" b="1" dirty="0">
                <a:solidFill>
                  <a:srgbClr val="000000"/>
                </a:solidFill>
              </a:rPr>
              <a:t>&gt;</a:t>
            </a:r>
            <a:endParaRPr dirty="0"/>
          </a:p>
          <a:p>
            <a:pPr marL="829944" lvl="1" indent="-276648">
              <a:lnSpc>
                <a:spcPct val="115000"/>
              </a:lnSpc>
              <a:spcBef>
                <a:spcPts val="1245"/>
              </a:spcBef>
              <a:buClr>
                <a:schemeClr val="dk1"/>
              </a:buClr>
              <a:buSzPts val="1200"/>
            </a:pPr>
            <a:endParaRPr dirty="0"/>
          </a:p>
          <a:p>
            <a:pPr marL="177845" indent="-177845">
              <a:lnSpc>
                <a:spcPct val="115000"/>
              </a:lnSpc>
              <a:spcBef>
                <a:spcPts val="1245"/>
              </a:spcBef>
              <a:buClr>
                <a:schemeClr val="dk1"/>
              </a:buClr>
              <a:buSzPts val="1200"/>
              <a:buFont typeface="Noto Sans Symbols"/>
              <a:buChar char="▪"/>
            </a:pPr>
            <a:r>
              <a:rPr lang="fr-FR" b="1" u="sng" dirty="0"/>
              <a:t>Dites</a:t>
            </a:r>
            <a:r>
              <a:rPr lang="fr-FR" b="1" dirty="0"/>
              <a:t> : la surveillance doit rester simple</a:t>
            </a:r>
            <a:r>
              <a:rPr lang="fr-FR" dirty="0"/>
              <a:t>, de sorte qu'elle puisse faire partie d'une routine de surveillance hebdomadaire !</a:t>
            </a:r>
            <a:endParaRPr dirty="0"/>
          </a:p>
          <a:p>
            <a:pPr marL="0" indent="0">
              <a:spcBef>
                <a:spcPts val="1618"/>
              </a:spcBef>
            </a:pPr>
            <a:endParaRPr dirty="0"/>
          </a:p>
        </p:txBody>
      </p:sp>
      <p:sp>
        <p:nvSpPr>
          <p:cNvPr id="460" name="Google Shape;460;p1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p1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70" name="Google Shape;470;p1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dirty="0"/>
          </a:p>
          <a:p>
            <a:pPr marL="0" indent="0">
              <a:spcBef>
                <a:spcPts val="1867"/>
              </a:spcBef>
            </a:pPr>
            <a:endParaRPr b="1" dirty="0"/>
          </a:p>
          <a:p>
            <a:pPr marL="177845" indent="-177845">
              <a:lnSpc>
                <a:spcPct val="115000"/>
              </a:lnSpc>
              <a:spcBef>
                <a:spcPts val="622"/>
              </a:spcBef>
              <a:buClr>
                <a:schemeClr val="dk1"/>
              </a:buClr>
              <a:buSzPts val="1200"/>
              <a:buFont typeface="Noto Sans Symbols"/>
              <a:buChar char="▪"/>
            </a:pPr>
            <a:r>
              <a:rPr lang="fr-FR" b="1" u="sng" dirty="0"/>
              <a:t>Dites</a:t>
            </a:r>
            <a:r>
              <a:rPr lang="fr-FR" b="1" dirty="0"/>
              <a:t> : </a:t>
            </a:r>
            <a:r>
              <a:rPr lang="fr-FR" dirty="0"/>
              <a:t>Les trois diapositives suivantes contiennent des formulaires qui peuvent être utilisés pour le suivi des rapports hebdomadaires. Vous pouvez développer des formulaires basés sur ces exemples s'ils ne sont pas disponibles actuellement.</a:t>
            </a:r>
            <a:endParaRPr dirty="0"/>
          </a:p>
          <a:p>
            <a:pPr marL="0" indent="0">
              <a:lnSpc>
                <a:spcPct val="115000"/>
              </a:lnSpc>
              <a:spcBef>
                <a:spcPts val="1245"/>
              </a:spcBef>
            </a:pPr>
            <a:endParaRPr dirty="0"/>
          </a:p>
          <a:p>
            <a:pPr marL="177845" indent="-177845">
              <a:lnSpc>
                <a:spcPct val="115000"/>
              </a:lnSpc>
              <a:spcBef>
                <a:spcPts val="1245"/>
              </a:spcBef>
              <a:buClr>
                <a:schemeClr val="dk1"/>
              </a:buClr>
              <a:buSzPts val="1200"/>
              <a:buFont typeface="Noto Sans Symbols"/>
              <a:buChar char="▪"/>
            </a:pPr>
            <a:r>
              <a:rPr lang="fr-FR" b="1" u="sng" dirty="0"/>
              <a:t>Dites</a:t>
            </a:r>
            <a:r>
              <a:rPr lang="fr-FR" b="1" dirty="0"/>
              <a:t> : </a:t>
            </a:r>
            <a:r>
              <a:rPr lang="fr-FR" dirty="0"/>
              <a:t>Ce tableau présente les données de sept semaines qui montrent si les rapports de surveillance des maladies des structures sanitaires ont été reçus à temps chaque semaine. Dans ce tableau,</a:t>
            </a:r>
            <a:endParaRPr dirty="0"/>
          </a:p>
          <a:p>
            <a:pPr marL="652099" lvl="1" indent="-177845">
              <a:spcBef>
                <a:spcPts val="0"/>
              </a:spcBef>
              <a:buClr>
                <a:schemeClr val="dk1"/>
              </a:buClr>
              <a:buSzPts val="1200"/>
              <a:buFont typeface="Courier New"/>
              <a:buChar char="o"/>
            </a:pPr>
            <a:r>
              <a:rPr lang="fr-FR" dirty="0"/>
              <a:t>T est l'abréviation de « à temps »</a:t>
            </a:r>
            <a:endParaRPr dirty="0"/>
          </a:p>
          <a:p>
            <a:pPr marL="652099" lvl="1" indent="-177845">
              <a:spcBef>
                <a:spcPts val="0"/>
              </a:spcBef>
              <a:buClr>
                <a:schemeClr val="dk1"/>
              </a:buClr>
              <a:buSzPts val="1200"/>
              <a:buFont typeface="Courier New"/>
              <a:buChar char="o"/>
            </a:pPr>
            <a:r>
              <a:rPr lang="fr-FR" dirty="0"/>
              <a:t>R est l'abréviation de « en retard » </a:t>
            </a:r>
            <a:endParaRPr dirty="0"/>
          </a:p>
          <a:p>
            <a:pPr marL="652099" lvl="1" indent="-177845">
              <a:spcBef>
                <a:spcPts val="0"/>
              </a:spcBef>
              <a:buClr>
                <a:schemeClr val="dk1"/>
              </a:buClr>
              <a:buSzPts val="1200"/>
              <a:buFont typeface="Courier New"/>
              <a:buChar char="o"/>
            </a:pPr>
            <a:r>
              <a:rPr lang="fr-FR" dirty="0"/>
              <a:t>M est l'abréviation de « manquant »</a:t>
            </a:r>
            <a:endParaRPr dirty="0"/>
          </a:p>
        </p:txBody>
      </p:sp>
      <p:sp>
        <p:nvSpPr>
          <p:cNvPr id="471" name="Google Shape;471;p1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p1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78" name="Google Shape;478;p1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dirty="0"/>
          </a:p>
          <a:p>
            <a:pPr marL="0" indent="0">
              <a:spcBef>
                <a:spcPts val="1867"/>
              </a:spcBef>
            </a:pPr>
            <a:endParaRPr b="1" dirty="0"/>
          </a:p>
          <a:p>
            <a:pPr marL="177845" indent="-177845">
              <a:lnSpc>
                <a:spcPct val="115000"/>
              </a:lnSpc>
              <a:spcBef>
                <a:spcPts val="622"/>
              </a:spcBef>
              <a:buClr>
                <a:schemeClr val="dk1"/>
              </a:buClr>
              <a:buSzPts val="1200"/>
              <a:buFont typeface="Noto Sans Symbols"/>
              <a:buChar char="▪"/>
            </a:pPr>
            <a:r>
              <a:rPr lang="fr-FR" b="1" u="sng" dirty="0"/>
              <a:t>Dites</a:t>
            </a:r>
            <a:r>
              <a:rPr lang="fr-FR" b="1" dirty="0"/>
              <a:t> : </a:t>
            </a:r>
            <a:r>
              <a:rPr lang="fr-FR" dirty="0"/>
              <a:t>il s'agit d'un exemple de tableau utilisé pour contrôler l'actualité des données, ainsi que la notification zéro. Pour rappel, la notification zéro consiste à écrire zéro lorsqu'il n'y a pas de cas, au lieu de laisser un vide. Il est important de procéder à une notification zéro, car si certaines parties d'un formulaire de surveillance sont laissées vides, il n'est pas possible de savoir si c'est parce qu'il n'y a pas eu de cas, ou si c'est parce que quelqu'un a oublié d’écrire le chiffre. </a:t>
            </a:r>
            <a:endParaRPr dirty="0"/>
          </a:p>
          <a:p>
            <a:pPr marL="177845" indent="-98803">
              <a:lnSpc>
                <a:spcPct val="115000"/>
              </a:lnSpc>
              <a:spcBef>
                <a:spcPts val="1245"/>
              </a:spcBef>
              <a:buClr>
                <a:schemeClr val="dk1"/>
              </a:buClr>
              <a:buSzPts val="1200"/>
            </a:pPr>
            <a:endParaRPr dirty="0"/>
          </a:p>
          <a:p>
            <a:pPr marL="177845" indent="-177845">
              <a:lnSpc>
                <a:spcPct val="115000"/>
              </a:lnSpc>
              <a:spcBef>
                <a:spcPts val="1245"/>
              </a:spcBef>
              <a:buClr>
                <a:schemeClr val="dk1"/>
              </a:buClr>
              <a:buSzPts val="1200"/>
              <a:buFont typeface="Noto Sans Symbols"/>
              <a:buChar char="▪"/>
            </a:pPr>
            <a:r>
              <a:rPr lang="fr-FR" b="1" u="sng" dirty="0"/>
              <a:t>Dites</a:t>
            </a:r>
            <a:r>
              <a:rPr lang="fr-FR" b="1" dirty="0"/>
              <a:t> : </a:t>
            </a:r>
            <a:r>
              <a:rPr lang="fr-FR" dirty="0"/>
              <a:t>Dans ce tableau, le respect des délais est enregistré sous la forme </a:t>
            </a:r>
            <a:r>
              <a:rPr lang="fr-FR" dirty="0">
                <a:latin typeface="Arial"/>
                <a:ea typeface="Arial"/>
                <a:cs typeface="Arial"/>
                <a:sym typeface="Arial"/>
              </a:rPr>
              <a:t>T (à temps), R (en retard) ou M (manquant ou inexistant). La notification zéro est recodée comme O (Oui, c'est-à-dire que dans chaque cellule il y a un nombre ou un zéro) ou N (certaines cellules sont vides). </a:t>
            </a:r>
            <a:r>
              <a:rPr lang="fr-FR" dirty="0"/>
              <a:t>Voir la clé au bas du tableau.  Ce formulaire est utile pour rationaliser les efforts de surveillance.</a:t>
            </a:r>
            <a:endParaRPr dirty="0"/>
          </a:p>
          <a:p>
            <a:pPr marL="0" indent="0">
              <a:lnSpc>
                <a:spcPct val="115000"/>
              </a:lnSpc>
              <a:spcBef>
                <a:spcPts val="1245"/>
              </a:spcBef>
            </a:pPr>
            <a:endParaRPr dirty="0"/>
          </a:p>
          <a:p>
            <a:pPr marL="177845" indent="-177845">
              <a:lnSpc>
                <a:spcPct val="115000"/>
              </a:lnSpc>
              <a:spcBef>
                <a:spcPts val="1245"/>
              </a:spcBef>
              <a:buClr>
                <a:schemeClr val="dk1"/>
              </a:buClr>
              <a:buSzPts val="1200"/>
              <a:buFont typeface="Noto Sans Symbols"/>
              <a:buChar char="▪"/>
            </a:pPr>
            <a:r>
              <a:rPr lang="fr-FR" b="1" u="sng" dirty="0"/>
              <a:t>Dites</a:t>
            </a:r>
            <a:r>
              <a:rPr lang="fr-FR" b="1" dirty="0"/>
              <a:t> : </a:t>
            </a:r>
            <a:r>
              <a:rPr lang="fr-FR" dirty="0"/>
              <a:t>Cet exemple couvre une période de quatre semaines uniquement pour tenir compte des colonnes supplémentaires requises pour inclure la notification zéro. En réalité, ce tableau continuerait. Par exemple, vous pourriez avoir un long tableau de 52 semaines le long d'un mur. Vous pouvez aussi le conserver dans un document Excel. </a:t>
            </a:r>
            <a:endParaRPr dirty="0"/>
          </a:p>
          <a:p>
            <a:pPr marL="0" indent="0">
              <a:spcBef>
                <a:spcPts val="1618"/>
              </a:spcBef>
            </a:pPr>
            <a:endParaRPr dirty="0"/>
          </a:p>
        </p:txBody>
      </p:sp>
      <p:sp>
        <p:nvSpPr>
          <p:cNvPr id="479" name="Google Shape;479;p1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09" name="Google Shape;309;p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dirty="0"/>
          </a:p>
          <a:p>
            <a:pPr marL="0" indent="0">
              <a:spcBef>
                <a:spcPts val="1867"/>
              </a:spcBef>
            </a:pPr>
            <a:endParaRPr b="1" dirty="0"/>
          </a:p>
          <a:p>
            <a:pPr marL="177845" indent="-177845">
              <a:lnSpc>
                <a:spcPct val="115000"/>
              </a:lnSpc>
              <a:spcBef>
                <a:spcPts val="622"/>
              </a:spcBef>
              <a:buClr>
                <a:schemeClr val="dk1"/>
              </a:buClr>
              <a:buSzPts val="1200"/>
              <a:buFont typeface="Noto Sans Symbols"/>
              <a:buChar char="▪"/>
            </a:pPr>
            <a:r>
              <a:rPr lang="fr-FR" b="1" u="sng" dirty="0"/>
              <a:t>Demandez</a:t>
            </a:r>
            <a:r>
              <a:rPr lang="fr-FR" dirty="0"/>
              <a:t> à un participant de lire les objectifs d'apprentissage à haute voix.</a:t>
            </a:r>
            <a:endParaRPr dirty="0"/>
          </a:p>
          <a:p>
            <a:pPr marL="0" indent="0">
              <a:spcBef>
                <a:spcPts val="1618"/>
              </a:spcBef>
            </a:pPr>
            <a:endParaRPr dirty="0"/>
          </a:p>
        </p:txBody>
      </p:sp>
      <p:sp>
        <p:nvSpPr>
          <p:cNvPr id="310" name="Google Shape;310;p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p2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86" name="Google Shape;486;p2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dirty="0"/>
          </a:p>
          <a:p>
            <a:pPr marL="0" indent="0">
              <a:lnSpc>
                <a:spcPct val="115000"/>
              </a:lnSpc>
              <a:spcBef>
                <a:spcPts val="622"/>
              </a:spcBef>
              <a:buClr>
                <a:schemeClr val="dk1"/>
              </a:buClr>
              <a:buSzPts val="1200"/>
            </a:pPr>
            <a:endParaRPr b="1" u="sng" dirty="0"/>
          </a:p>
          <a:p>
            <a:pPr marL="177845" indent="-177845">
              <a:lnSpc>
                <a:spcPct val="115000"/>
              </a:lnSpc>
              <a:spcBef>
                <a:spcPts val="1245"/>
              </a:spcBef>
              <a:buClr>
                <a:schemeClr val="dk1"/>
              </a:buClr>
              <a:buSzPts val="1200"/>
              <a:buFont typeface="Noto Sans Symbols"/>
              <a:buChar char="▪"/>
            </a:pPr>
            <a:r>
              <a:rPr lang="fr-FR" b="1" u="sng" dirty="0"/>
              <a:t>Dites</a:t>
            </a:r>
            <a:r>
              <a:rPr lang="fr-FR" b="1" dirty="0"/>
              <a:t> : </a:t>
            </a:r>
            <a:r>
              <a:rPr lang="fr-FR" dirty="0"/>
              <a:t>Il s'agit d'un formulaire de suivi comportant plusieurs indicateurs pour une seule semaine. Il peut être conservé dans un carnet avec une page pour chaque semaine, ou être géré dans une feuille Excel avec un calcul automatique des pourcentages cumulés.  La meilleure méthode pour chaque district dépendra de ses besoins spécifiques et de ses ressources.</a:t>
            </a:r>
            <a:endParaRPr dirty="0"/>
          </a:p>
          <a:p>
            <a:pPr marL="177845" indent="-98803">
              <a:lnSpc>
                <a:spcPct val="115000"/>
              </a:lnSpc>
              <a:spcBef>
                <a:spcPts val="1245"/>
              </a:spcBef>
              <a:buClr>
                <a:schemeClr val="dk1"/>
              </a:buClr>
              <a:buSzPts val="1200"/>
            </a:pPr>
            <a:endParaRPr b="1" u="sng" dirty="0"/>
          </a:p>
          <a:p>
            <a:pPr marL="177845" indent="-177845">
              <a:lnSpc>
                <a:spcPct val="115000"/>
              </a:lnSpc>
              <a:spcBef>
                <a:spcPts val="1245"/>
              </a:spcBef>
              <a:buClr>
                <a:schemeClr val="dk1"/>
              </a:buClr>
              <a:buSzPts val="1200"/>
              <a:buFont typeface="Noto Sans Symbols"/>
              <a:buChar char="▪"/>
            </a:pPr>
            <a:r>
              <a:rPr lang="fr-FR" b="1" u="sng" dirty="0"/>
              <a:t>Posez la question</a:t>
            </a:r>
            <a:r>
              <a:rPr lang="fr-FR" b="1" dirty="0"/>
              <a:t> : </a:t>
            </a:r>
            <a:r>
              <a:rPr lang="fr-FR" dirty="0"/>
              <a:t>Quelle approche préférez-vous : le papier ou Excel ? Avez-vous d'autres suggestions pour organiser et conserver les données ?</a:t>
            </a:r>
            <a:endParaRPr dirty="0"/>
          </a:p>
          <a:p>
            <a:pPr marL="177845" indent="-98803">
              <a:lnSpc>
                <a:spcPct val="115000"/>
              </a:lnSpc>
              <a:spcBef>
                <a:spcPts val="1245"/>
              </a:spcBef>
              <a:buClr>
                <a:schemeClr val="dk1"/>
              </a:buClr>
              <a:buSzPts val="1200"/>
            </a:pPr>
            <a:endParaRPr i="1" dirty="0"/>
          </a:p>
          <a:p>
            <a:pPr marL="296408" indent="-296408">
              <a:lnSpc>
                <a:spcPct val="115000"/>
              </a:lnSpc>
              <a:spcBef>
                <a:spcPts val="1245"/>
              </a:spcBef>
              <a:buClr>
                <a:schemeClr val="dk1"/>
              </a:buClr>
              <a:buSzPts val="1200"/>
              <a:buFont typeface="Noto Sans Symbols"/>
              <a:buChar char="❖"/>
            </a:pPr>
            <a:r>
              <a:rPr lang="fr-FR" b="1" i="1" dirty="0"/>
              <a:t>Acceptez/Remerciez plusieurs réponses.</a:t>
            </a:r>
            <a:endParaRPr dirty="0"/>
          </a:p>
          <a:p>
            <a:pPr marL="0" indent="0">
              <a:spcBef>
                <a:spcPts val="1618"/>
              </a:spcBef>
            </a:pPr>
            <a:endParaRPr dirty="0"/>
          </a:p>
        </p:txBody>
      </p:sp>
      <p:sp>
        <p:nvSpPr>
          <p:cNvPr id="487" name="Google Shape;487;p2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p2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96" name="Google Shape;496;p2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solidFill>
                  <a:schemeClr val="tx1"/>
                </a:solidFill>
              </a:rPr>
              <a:t>Notes de l'instructeur :</a:t>
            </a:r>
            <a:endParaRPr dirty="0">
              <a:solidFill>
                <a:schemeClr val="tx1"/>
              </a:solidFill>
            </a:endParaRPr>
          </a:p>
          <a:p>
            <a:pPr marL="0" indent="0">
              <a:spcBef>
                <a:spcPts val="1867"/>
              </a:spcBef>
            </a:pPr>
            <a:endParaRPr b="1" dirty="0">
              <a:solidFill>
                <a:schemeClr val="tx1"/>
              </a:solidFill>
            </a:endParaRPr>
          </a:p>
          <a:p>
            <a:pPr marL="177845" indent="-177845">
              <a:spcBef>
                <a:spcPts val="1867"/>
              </a:spcBef>
              <a:buClr>
                <a:schemeClr val="dk1"/>
              </a:buClr>
              <a:buSzPts val="1200"/>
              <a:buFont typeface="Noto Sans Symbols"/>
              <a:buChar char="❖"/>
            </a:pPr>
            <a:r>
              <a:rPr lang="fr-FR" b="1" dirty="0">
                <a:solidFill>
                  <a:schemeClr val="tx1"/>
                </a:solidFill>
              </a:rPr>
              <a:t>Exercice « Travaillez avec des indicateurs » dans le cahier d'exercices du participant.  Durée totale : 30 minutes (</a:t>
            </a:r>
            <a:r>
              <a:rPr lang="fr-FR" b="1" i="1" dirty="0">
                <a:solidFill>
                  <a:schemeClr val="tx1"/>
                </a:solidFill>
              </a:rPr>
              <a:t>20 minutes pour l'exercice/10 minutes pour la discussion</a:t>
            </a:r>
            <a:r>
              <a:rPr lang="fr-FR" b="1" dirty="0">
                <a:solidFill>
                  <a:schemeClr val="tx1"/>
                </a:solidFill>
              </a:rPr>
              <a:t>)</a:t>
            </a:r>
            <a:endParaRPr dirty="0">
              <a:solidFill>
                <a:schemeClr val="tx1"/>
              </a:solidFill>
            </a:endParaRPr>
          </a:p>
          <a:p>
            <a:pPr marL="0" indent="0">
              <a:spcBef>
                <a:spcPts val="1867"/>
              </a:spcBef>
            </a:pPr>
            <a:endParaRPr b="1" dirty="0">
              <a:solidFill>
                <a:schemeClr val="tx1"/>
              </a:solidFill>
            </a:endParaRPr>
          </a:p>
          <a:p>
            <a:pPr marL="177845" indent="-177845">
              <a:lnSpc>
                <a:spcPct val="115000"/>
              </a:lnSpc>
              <a:spcBef>
                <a:spcPts val="1245"/>
              </a:spcBef>
              <a:buClr>
                <a:schemeClr val="dk1"/>
              </a:buClr>
              <a:buSzPts val="1200"/>
              <a:buFont typeface="Noto Sans Symbols"/>
              <a:buChar char="❖"/>
            </a:pPr>
            <a:r>
              <a:rPr lang="fr-FR" b="1" i="1" dirty="0">
                <a:solidFill>
                  <a:schemeClr val="tx1"/>
                </a:solidFill>
              </a:rPr>
              <a:t>Suivez les étapes suivantes pour faciliter l'exercice :</a:t>
            </a:r>
            <a:endParaRPr dirty="0">
              <a:solidFill>
                <a:schemeClr val="tx1"/>
              </a:solidFill>
            </a:endParaRPr>
          </a:p>
          <a:p>
            <a:pPr marL="829944" lvl="1" indent="-355690">
              <a:lnSpc>
                <a:spcPct val="115000"/>
              </a:lnSpc>
              <a:spcBef>
                <a:spcPts val="1245"/>
              </a:spcBef>
              <a:buClr>
                <a:schemeClr val="dk1"/>
              </a:buClr>
              <a:buSzPts val="1200"/>
              <a:buFont typeface="Courier New"/>
              <a:buChar char="o"/>
            </a:pPr>
            <a:r>
              <a:rPr lang="fr-FR" dirty="0">
                <a:solidFill>
                  <a:schemeClr val="tx1"/>
                </a:solidFill>
              </a:rPr>
              <a:t>Passez en revue les définitions de la promptitude et de la complétude afin que tous les participants comprennent bien la distinction entre les deux :</a:t>
            </a:r>
            <a:endParaRPr dirty="0">
              <a:solidFill>
                <a:schemeClr val="tx1"/>
              </a:solidFill>
            </a:endParaRPr>
          </a:p>
          <a:p>
            <a:pPr marL="1244916" lvl="2" indent="-296408">
              <a:lnSpc>
                <a:spcPct val="115000"/>
              </a:lnSpc>
              <a:spcBef>
                <a:spcPts val="0"/>
              </a:spcBef>
              <a:buClr>
                <a:schemeClr val="dk1"/>
              </a:buClr>
              <a:buSzPts val="1200"/>
              <a:buFont typeface="Noto Sans Symbols"/>
              <a:buChar char="❑"/>
            </a:pPr>
            <a:r>
              <a:rPr lang="fr-FR" b="1" dirty="0">
                <a:solidFill>
                  <a:schemeClr val="tx1"/>
                </a:solidFill>
              </a:rPr>
              <a:t>La promptitude </a:t>
            </a:r>
            <a:r>
              <a:rPr lang="fr-FR" dirty="0">
                <a:solidFill>
                  <a:schemeClr val="tx1"/>
                </a:solidFill>
              </a:rPr>
              <a:t>est la disponibilité des données selon une programmation prédéterminé. Elle est calculée comme T/N, c'est-à-dire le nombre total de rapports arrivés </a:t>
            </a:r>
            <a:r>
              <a:rPr lang="fr-FR" b="1" dirty="0">
                <a:solidFill>
                  <a:schemeClr val="tx1"/>
                </a:solidFill>
              </a:rPr>
              <a:t>à temps </a:t>
            </a:r>
            <a:r>
              <a:rPr lang="fr-FR" dirty="0">
                <a:solidFill>
                  <a:schemeClr val="tx1"/>
                </a:solidFill>
              </a:rPr>
              <a:t>divisé par le nombre total de rapports attendus.</a:t>
            </a:r>
            <a:endParaRPr dirty="0">
              <a:solidFill>
                <a:schemeClr val="tx1"/>
              </a:solidFill>
            </a:endParaRPr>
          </a:p>
          <a:p>
            <a:pPr marL="1244916" lvl="2" indent="-296408">
              <a:lnSpc>
                <a:spcPct val="115000"/>
              </a:lnSpc>
              <a:spcBef>
                <a:spcPts val="0"/>
              </a:spcBef>
              <a:buClr>
                <a:schemeClr val="dk1"/>
              </a:buClr>
              <a:buSzPts val="1200"/>
              <a:buFont typeface="Noto Sans Symbols"/>
              <a:buChar char="❑"/>
            </a:pPr>
            <a:r>
              <a:rPr lang="fr-FR" b="1" dirty="0">
                <a:solidFill>
                  <a:schemeClr val="tx1"/>
                </a:solidFill>
              </a:rPr>
              <a:t>La complétude </a:t>
            </a:r>
            <a:r>
              <a:rPr lang="fr-FR" dirty="0">
                <a:solidFill>
                  <a:schemeClr val="tx1"/>
                </a:solidFill>
              </a:rPr>
              <a:t>est une évaluation du nombre total de rapports reçus par rapport au nombre de rapports attendus. Elle est calculée comme suit : (N-M)/N, soit le nombre total de rapports attendus moins le nombre de rapports manquants, divisé par le nombre total de rapports attendus.</a:t>
            </a:r>
            <a:endParaRPr dirty="0">
              <a:solidFill>
                <a:schemeClr val="tx1"/>
              </a:solidFill>
            </a:endParaRPr>
          </a:p>
          <a:p>
            <a:pPr marL="770662" lvl="1" indent="-217366">
              <a:lnSpc>
                <a:spcPct val="115000"/>
              </a:lnSpc>
              <a:spcBef>
                <a:spcPts val="0"/>
              </a:spcBef>
              <a:buClr>
                <a:schemeClr val="dk1"/>
              </a:buClr>
              <a:buSzPts val="1200"/>
            </a:pPr>
            <a:endParaRPr dirty="0">
              <a:solidFill>
                <a:schemeClr val="tx1"/>
              </a:solidFill>
            </a:endParaRPr>
          </a:p>
          <a:p>
            <a:pPr marL="177845" indent="-177845">
              <a:lnSpc>
                <a:spcPct val="115000"/>
              </a:lnSpc>
              <a:spcBef>
                <a:spcPts val="0"/>
              </a:spcBef>
              <a:buClr>
                <a:schemeClr val="dk1"/>
              </a:buClr>
              <a:buSzPts val="1200"/>
              <a:buFont typeface="Noto Sans Symbols"/>
              <a:buChar char="▪"/>
            </a:pPr>
            <a:r>
              <a:rPr lang="fr-FR" b="1" u="sng" dirty="0">
                <a:solidFill>
                  <a:schemeClr val="tx1"/>
                </a:solidFill>
              </a:rPr>
              <a:t>Demandez</a:t>
            </a:r>
            <a:r>
              <a:rPr lang="fr-FR" dirty="0">
                <a:solidFill>
                  <a:schemeClr val="tx1"/>
                </a:solidFill>
              </a:rPr>
              <a:t> aux participants de répondre aux questions par eux-mêmes.</a:t>
            </a:r>
            <a:endParaRPr dirty="0">
              <a:solidFill>
                <a:schemeClr val="tx1"/>
              </a:solidFill>
            </a:endParaRPr>
          </a:p>
          <a:p>
            <a:pPr marL="0" indent="0">
              <a:lnSpc>
                <a:spcPct val="115000"/>
              </a:lnSpc>
              <a:spcBef>
                <a:spcPts val="0"/>
              </a:spcBef>
              <a:buClr>
                <a:schemeClr val="dk1"/>
              </a:buClr>
              <a:buSzPts val="1200"/>
            </a:pPr>
            <a:endParaRPr b="1" i="1" dirty="0">
              <a:solidFill>
                <a:schemeClr val="tx1"/>
              </a:solidFill>
            </a:endParaRPr>
          </a:p>
          <a:p>
            <a:pPr marL="177845" indent="-177845">
              <a:lnSpc>
                <a:spcPct val="115000"/>
              </a:lnSpc>
              <a:spcBef>
                <a:spcPts val="0"/>
              </a:spcBef>
              <a:buClr>
                <a:schemeClr val="dk1"/>
              </a:buClr>
              <a:buSzPts val="1200"/>
              <a:buFont typeface="Noto Sans Symbols"/>
              <a:buChar char="❖"/>
            </a:pPr>
            <a:r>
              <a:rPr lang="fr-FR" b="1" i="1" dirty="0">
                <a:solidFill>
                  <a:schemeClr val="tx1"/>
                </a:solidFill>
              </a:rPr>
              <a:t>Lorsque les participants répondent aux questions, ils doivent être invités à comparer les résultats avec ceux de leur voisin.</a:t>
            </a:r>
            <a:endParaRPr dirty="0">
              <a:solidFill>
                <a:schemeClr val="tx1"/>
              </a:solidFill>
            </a:endParaRPr>
          </a:p>
          <a:p>
            <a:pPr marL="0" indent="0">
              <a:spcBef>
                <a:spcPts val="1618"/>
              </a:spcBef>
            </a:pPr>
            <a:endParaRPr dirty="0"/>
          </a:p>
          <a:p>
            <a:pPr marL="0" indent="0">
              <a:spcBef>
                <a:spcPts val="373"/>
              </a:spcBef>
            </a:pPr>
            <a:endParaRPr dirty="0"/>
          </a:p>
        </p:txBody>
      </p:sp>
      <p:sp>
        <p:nvSpPr>
          <p:cNvPr id="497" name="Google Shape;497;p2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p2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02" name="Google Shape;502;p2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dirty="0"/>
          </a:p>
          <a:p>
            <a:pPr marL="0" indent="0">
              <a:spcBef>
                <a:spcPts val="1867"/>
              </a:spcBef>
            </a:pPr>
            <a:endParaRPr b="1" dirty="0"/>
          </a:p>
          <a:p>
            <a:pPr marL="177845" indent="-177845">
              <a:spcBef>
                <a:spcPts val="1867"/>
              </a:spcBef>
              <a:buClr>
                <a:schemeClr val="dk1"/>
              </a:buClr>
              <a:buSzPts val="1200"/>
              <a:buFont typeface="Noto Sans Symbols"/>
              <a:buChar char="❖"/>
            </a:pPr>
            <a:r>
              <a:rPr lang="fr-FR" b="1" dirty="0"/>
              <a:t>Exercice « Travaillez avec des indicateurs » dans le cahier d'exercices du participant.  Durée totale : 30 minutes (</a:t>
            </a:r>
            <a:r>
              <a:rPr lang="fr-FR" b="1" i="1" dirty="0"/>
              <a:t>20 minutes pour l'exercice/10 minutes pour la discussion</a:t>
            </a:r>
            <a:r>
              <a:rPr lang="fr-FR" b="1" dirty="0"/>
              <a:t>)</a:t>
            </a:r>
            <a:endParaRPr lang="fr-FR" dirty="0"/>
          </a:p>
          <a:p>
            <a:pPr marL="0" indent="0">
              <a:spcBef>
                <a:spcPts val="1867"/>
              </a:spcBef>
            </a:pPr>
            <a:endParaRPr b="1" dirty="0"/>
          </a:p>
          <a:p>
            <a:pPr marL="177845" indent="-177845">
              <a:lnSpc>
                <a:spcPct val="115000"/>
              </a:lnSpc>
              <a:spcBef>
                <a:spcPts val="1245"/>
              </a:spcBef>
              <a:buClr>
                <a:schemeClr val="dk1"/>
              </a:buClr>
              <a:buSzPts val="1200"/>
              <a:buFont typeface="Noto Sans Symbols"/>
              <a:buChar char="❖"/>
            </a:pPr>
            <a:r>
              <a:rPr lang="fr-FR" b="1" i="1" dirty="0"/>
              <a:t>Suivez les étapes suivantes pour faciliter l'exercice :</a:t>
            </a:r>
            <a:endParaRPr dirty="0"/>
          </a:p>
          <a:p>
            <a:pPr marL="0" indent="0">
              <a:lnSpc>
                <a:spcPct val="115000"/>
              </a:lnSpc>
              <a:spcBef>
                <a:spcPts val="1245"/>
              </a:spcBef>
            </a:pPr>
            <a:endParaRPr i="1" dirty="0"/>
          </a:p>
          <a:p>
            <a:pPr marL="829944" lvl="1" indent="-355690">
              <a:lnSpc>
                <a:spcPct val="115000"/>
              </a:lnSpc>
              <a:spcBef>
                <a:spcPts val="1245"/>
              </a:spcBef>
              <a:buClr>
                <a:schemeClr val="dk1"/>
              </a:buClr>
              <a:buSzPts val="1200"/>
              <a:buFont typeface="Courier New"/>
              <a:buChar char="o"/>
            </a:pPr>
            <a:r>
              <a:rPr lang="fr-FR" dirty="0"/>
              <a:t>Passez en revue les définitions de la promptitude et de la complétude afin que tous les participants comprennent bien la distinction entre les deux :</a:t>
            </a:r>
            <a:endParaRPr dirty="0"/>
          </a:p>
          <a:p>
            <a:pPr marL="1244916" lvl="2" indent="-296408">
              <a:lnSpc>
                <a:spcPct val="115000"/>
              </a:lnSpc>
              <a:spcBef>
                <a:spcPts val="0"/>
              </a:spcBef>
              <a:buClr>
                <a:schemeClr val="dk1"/>
              </a:buClr>
              <a:buSzPts val="1200"/>
              <a:buFont typeface="Noto Sans Symbols"/>
              <a:buChar char="❑"/>
            </a:pPr>
            <a:r>
              <a:rPr lang="fr-FR" b="1" dirty="0"/>
              <a:t>La ponctualité </a:t>
            </a:r>
            <a:r>
              <a:rPr lang="fr-FR" dirty="0"/>
              <a:t>est la disponibilité des données selon un calendrier prédéterminé. Elle est calculée comme T/N, c'est-à-dire le nombre total de rapports arrivés à temps divisé par le nombre total de rapports attendus.</a:t>
            </a:r>
            <a:endParaRPr dirty="0"/>
          </a:p>
          <a:p>
            <a:pPr marL="1244916" lvl="2" indent="-296408">
              <a:lnSpc>
                <a:spcPct val="115000"/>
              </a:lnSpc>
              <a:spcBef>
                <a:spcPts val="0"/>
              </a:spcBef>
              <a:buClr>
                <a:schemeClr val="dk1"/>
              </a:buClr>
              <a:buSzPts val="1200"/>
              <a:buFont typeface="Noto Sans Symbols"/>
              <a:buChar char="❑"/>
            </a:pPr>
            <a:r>
              <a:rPr lang="fr-FR" b="1" dirty="0"/>
              <a:t>La complétude </a:t>
            </a:r>
            <a:r>
              <a:rPr lang="fr-FR" dirty="0"/>
              <a:t>est une évaluation du nombre total de rapports reçus par rapport au nombre de rapports attendus. Elle est calculée comme suit : (N-M)/N, soit le nombre total de rapports attendus moins le nombre de rapports manquants, divisé par le nombre total de rapports attendus.</a:t>
            </a:r>
            <a:endParaRPr dirty="0"/>
          </a:p>
          <a:p>
            <a:pPr marL="770662" lvl="1" indent="-217366">
              <a:lnSpc>
                <a:spcPct val="115000"/>
              </a:lnSpc>
              <a:spcBef>
                <a:spcPts val="0"/>
              </a:spcBef>
              <a:buClr>
                <a:schemeClr val="dk1"/>
              </a:buClr>
              <a:buSzPts val="1200"/>
            </a:pPr>
            <a:endParaRPr dirty="0"/>
          </a:p>
          <a:p>
            <a:pPr marL="177845" indent="-177845">
              <a:lnSpc>
                <a:spcPct val="115000"/>
              </a:lnSpc>
              <a:spcBef>
                <a:spcPts val="0"/>
              </a:spcBef>
              <a:buClr>
                <a:schemeClr val="dk1"/>
              </a:buClr>
              <a:buSzPts val="1200"/>
              <a:buFont typeface="Noto Sans Symbols"/>
              <a:buChar char="▪"/>
            </a:pPr>
            <a:r>
              <a:rPr lang="fr-FR" b="1" u="sng" dirty="0"/>
              <a:t>Demandez</a:t>
            </a:r>
            <a:r>
              <a:rPr lang="fr-FR" dirty="0"/>
              <a:t> aux participants de répondre aux questions par eux-mêmes.</a:t>
            </a:r>
            <a:endParaRPr dirty="0"/>
          </a:p>
          <a:p>
            <a:pPr marL="177845" indent="-98803">
              <a:lnSpc>
                <a:spcPct val="115000"/>
              </a:lnSpc>
              <a:spcBef>
                <a:spcPts val="0"/>
              </a:spcBef>
              <a:buClr>
                <a:schemeClr val="dk1"/>
              </a:buClr>
              <a:buSzPts val="1200"/>
            </a:pPr>
            <a:endParaRPr dirty="0"/>
          </a:p>
          <a:p>
            <a:pPr marL="177845" indent="-177845">
              <a:lnSpc>
                <a:spcPct val="115000"/>
              </a:lnSpc>
              <a:spcBef>
                <a:spcPts val="0"/>
              </a:spcBef>
              <a:buClr>
                <a:schemeClr val="dk1"/>
              </a:buClr>
              <a:buSzPts val="1200"/>
              <a:buFont typeface="Noto Sans Symbols"/>
              <a:buChar char="❖"/>
            </a:pPr>
            <a:r>
              <a:rPr lang="fr-FR" b="1" i="1" dirty="0"/>
              <a:t>Lorsque les participants ont répondu aux questions, ils doivent être invités à comparer les résultats avec ceux de leur voisin.</a:t>
            </a:r>
            <a:endParaRPr dirty="0"/>
          </a:p>
          <a:p>
            <a:pPr marL="0" indent="0">
              <a:spcBef>
                <a:spcPts val="1618"/>
              </a:spcBef>
            </a:pPr>
            <a:endParaRPr dirty="0"/>
          </a:p>
          <a:p>
            <a:pPr marL="0" indent="0">
              <a:lnSpc>
                <a:spcPct val="115000"/>
              </a:lnSpc>
              <a:spcBef>
                <a:spcPts val="0"/>
              </a:spcBef>
              <a:buClr>
                <a:schemeClr val="dk1"/>
              </a:buClr>
              <a:buSzPts val="1200"/>
            </a:pPr>
            <a:endParaRPr dirty="0"/>
          </a:p>
          <a:p>
            <a:pPr marL="0" indent="0">
              <a:lnSpc>
                <a:spcPct val="115000"/>
              </a:lnSpc>
              <a:spcBef>
                <a:spcPts val="1245"/>
              </a:spcBef>
              <a:buClr>
                <a:schemeClr val="dk1"/>
              </a:buClr>
              <a:buSzPts val="1200"/>
            </a:pPr>
            <a:r>
              <a:rPr lang="fr-FR" dirty="0"/>
              <a:t> </a:t>
            </a:r>
            <a:endParaRPr dirty="0"/>
          </a:p>
          <a:p>
            <a:pPr marL="0" indent="0">
              <a:spcBef>
                <a:spcPts val="1618"/>
              </a:spcBef>
            </a:pPr>
            <a:endParaRPr dirty="0"/>
          </a:p>
        </p:txBody>
      </p:sp>
      <p:sp>
        <p:nvSpPr>
          <p:cNvPr id="503" name="Google Shape;503;p2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p2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09" name="Google Shape;509;p2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buClr>
                <a:schemeClr val="dk1"/>
              </a:buClr>
              <a:buSzPts val="1200"/>
            </a:pPr>
            <a:r>
              <a:rPr lang="fr-FR" b="1" dirty="0"/>
              <a:t>Notes de l'instructeur :</a:t>
            </a:r>
            <a:endParaRPr dirty="0"/>
          </a:p>
          <a:p>
            <a:pPr marL="0" indent="0">
              <a:lnSpc>
                <a:spcPct val="115000"/>
              </a:lnSpc>
              <a:spcBef>
                <a:spcPts val="622"/>
              </a:spcBef>
            </a:pPr>
            <a:endParaRPr b="1" dirty="0"/>
          </a:p>
          <a:p>
            <a:pPr marL="177845" indent="-177845">
              <a:lnSpc>
                <a:spcPct val="115000"/>
              </a:lnSpc>
              <a:spcBef>
                <a:spcPts val="622"/>
              </a:spcBef>
              <a:buClr>
                <a:schemeClr val="dk1"/>
              </a:buClr>
              <a:buSzPts val="1200"/>
              <a:buFont typeface="Noto Sans Symbols"/>
              <a:buChar char="▪"/>
            </a:pPr>
            <a:r>
              <a:rPr lang="fr-FR" b="1" dirty="0"/>
              <a:t>Question 1 : </a:t>
            </a:r>
            <a:r>
              <a:rPr lang="fr-FR" dirty="0"/>
              <a:t>Calculez la promptitude de notification pour chaque structure sanitaire et inscrivez-les dans le tableau ci-dessus. </a:t>
            </a:r>
            <a:r>
              <a:rPr lang="fr-FR" b="1" dirty="0"/>
              <a:t>&lt;CLIQUER&gt; </a:t>
            </a:r>
            <a:r>
              <a:rPr lang="fr-FR" b="1" i="1" dirty="0"/>
              <a:t>Réponse :</a:t>
            </a:r>
            <a:r>
              <a:rPr lang="fr-FR" i="1" dirty="0"/>
              <a:t> Voir la colonne intitulée T/N (%) ci-dessus.</a:t>
            </a:r>
            <a:endParaRPr dirty="0"/>
          </a:p>
          <a:p>
            <a:pPr marL="0" indent="0">
              <a:lnSpc>
                <a:spcPct val="115000"/>
              </a:lnSpc>
              <a:spcBef>
                <a:spcPts val="1245"/>
              </a:spcBef>
            </a:pPr>
            <a:r>
              <a:rPr lang="fr-FR" b="1" dirty="0"/>
              <a:t> </a:t>
            </a:r>
            <a:endParaRPr dirty="0"/>
          </a:p>
          <a:p>
            <a:pPr marL="177845" indent="-177845">
              <a:lnSpc>
                <a:spcPct val="115000"/>
              </a:lnSpc>
              <a:spcBef>
                <a:spcPts val="1245"/>
              </a:spcBef>
              <a:buClr>
                <a:schemeClr val="dk1"/>
              </a:buClr>
              <a:buSzPts val="1200"/>
              <a:buFont typeface="Noto Sans Symbols"/>
              <a:buChar char="▪"/>
            </a:pPr>
            <a:r>
              <a:rPr lang="fr-FR" b="1" dirty="0"/>
              <a:t>Question 2 : </a:t>
            </a:r>
            <a:r>
              <a:rPr lang="fr-FR" dirty="0"/>
              <a:t>Calculez la complétude de notification pour chaque structure sanitaire et inscrivez-les dans le tableau ci-dessus. </a:t>
            </a:r>
            <a:r>
              <a:rPr lang="fr-FR" b="1" dirty="0"/>
              <a:t>&lt;CLIQUER&gt; </a:t>
            </a:r>
            <a:r>
              <a:rPr lang="fr-FR" b="1" i="1" dirty="0"/>
              <a:t>Réponse :</a:t>
            </a:r>
            <a:r>
              <a:rPr lang="fr-FR" i="1" dirty="0"/>
              <a:t> Voir la colonne intitulée (N-M)/N (%), ci-dessus.</a:t>
            </a:r>
            <a:endParaRPr dirty="0"/>
          </a:p>
          <a:p>
            <a:pPr marL="0" indent="0">
              <a:lnSpc>
                <a:spcPct val="115000"/>
              </a:lnSpc>
              <a:spcBef>
                <a:spcPts val="1245"/>
              </a:spcBef>
            </a:pPr>
            <a:r>
              <a:rPr lang="fr-FR" b="1" dirty="0"/>
              <a:t> </a:t>
            </a:r>
            <a:endParaRPr dirty="0"/>
          </a:p>
          <a:p>
            <a:pPr marL="177845" indent="-177845">
              <a:lnSpc>
                <a:spcPct val="115000"/>
              </a:lnSpc>
              <a:spcBef>
                <a:spcPts val="1245"/>
              </a:spcBef>
              <a:buClr>
                <a:schemeClr val="dk1"/>
              </a:buClr>
              <a:buSzPts val="1200"/>
              <a:buFont typeface="Noto Sans Symbols"/>
              <a:buChar char="▪"/>
            </a:pPr>
            <a:r>
              <a:rPr lang="fr-FR" b="1" dirty="0"/>
              <a:t>Question 3 : </a:t>
            </a:r>
            <a:r>
              <a:rPr lang="fr-FR" dirty="0"/>
              <a:t>Déterminez le nombre de structures sanitaires qui ont atteint l'objectif de 80 % pour la complétude de notification. </a:t>
            </a:r>
            <a:r>
              <a:rPr lang="fr-FR" b="1" dirty="0"/>
              <a:t>&lt;CLIQUER&gt; </a:t>
            </a:r>
            <a:r>
              <a:rPr lang="fr-FR" b="1" i="1" dirty="0"/>
              <a:t>Réponse : </a:t>
            </a:r>
            <a:r>
              <a:rPr lang="fr-FR" i="1" dirty="0"/>
              <a:t>Quatre établissements : B, C, D, H - ont atteint l'objectif de complétude.</a:t>
            </a:r>
            <a:endParaRPr dirty="0"/>
          </a:p>
          <a:p>
            <a:pPr marL="0" indent="0">
              <a:lnSpc>
                <a:spcPct val="115000"/>
              </a:lnSpc>
              <a:spcBef>
                <a:spcPts val="1245"/>
              </a:spcBef>
            </a:pPr>
            <a:r>
              <a:rPr lang="fr-FR" b="1" dirty="0"/>
              <a:t> </a:t>
            </a:r>
            <a:endParaRPr dirty="0"/>
          </a:p>
          <a:p>
            <a:pPr marL="177845" indent="-177845">
              <a:lnSpc>
                <a:spcPct val="115000"/>
              </a:lnSpc>
              <a:spcBef>
                <a:spcPts val="1245"/>
              </a:spcBef>
              <a:buClr>
                <a:schemeClr val="dk1"/>
              </a:buClr>
              <a:buSzPts val="1200"/>
              <a:buFont typeface="Noto Sans Symbols"/>
              <a:buChar char="▪"/>
            </a:pPr>
            <a:r>
              <a:rPr lang="fr-FR" b="1" dirty="0"/>
              <a:t>Question 4 : </a:t>
            </a:r>
            <a:r>
              <a:rPr lang="fr-FR" dirty="0"/>
              <a:t>Identifiez l'établissement de santé dont la proportion de rapports remis à temps (promptitude) est la plus élevée. </a:t>
            </a:r>
            <a:r>
              <a:rPr lang="fr-FR" b="1" dirty="0"/>
              <a:t>&lt;CLIQUER&gt; </a:t>
            </a:r>
            <a:r>
              <a:rPr lang="fr-FR" b="1" i="1" dirty="0"/>
              <a:t>Réponse :</a:t>
            </a:r>
            <a:r>
              <a:rPr lang="fr-FR" i="1" dirty="0"/>
              <a:t> L'établissement B a fourni des rapports à temps 92 % du temps. (11 rapports sur 12 ont été présentés à temps).</a:t>
            </a:r>
            <a:endParaRPr dirty="0"/>
          </a:p>
          <a:p>
            <a:pPr marL="0" indent="0">
              <a:spcBef>
                <a:spcPts val="373"/>
              </a:spcBef>
            </a:pPr>
            <a:endParaRPr dirty="0"/>
          </a:p>
        </p:txBody>
      </p:sp>
      <p:sp>
        <p:nvSpPr>
          <p:cNvPr id="510" name="Google Shape;510;p2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7"/>
        <p:cNvGrpSpPr/>
        <p:nvPr/>
      </p:nvGrpSpPr>
      <p:grpSpPr>
        <a:xfrm>
          <a:off x="0" y="0"/>
          <a:ext cx="0" cy="0"/>
          <a:chOff x="0" y="0"/>
          <a:chExt cx="0" cy="0"/>
        </a:xfrm>
      </p:grpSpPr>
      <p:sp>
        <p:nvSpPr>
          <p:cNvPr id="518" name="Google Shape;518;p2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19" name="Google Shape;519;p2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dirty="0"/>
          </a:p>
          <a:p>
            <a:pPr marL="0" indent="0">
              <a:spcBef>
                <a:spcPts val="1867"/>
              </a:spcBef>
            </a:pPr>
            <a:endParaRPr b="1" dirty="0"/>
          </a:p>
          <a:p>
            <a:pPr marL="177845" indent="-177845">
              <a:lnSpc>
                <a:spcPct val="115000"/>
              </a:lnSpc>
              <a:spcBef>
                <a:spcPts val="622"/>
              </a:spcBef>
              <a:buClr>
                <a:schemeClr val="dk1"/>
              </a:buClr>
              <a:buSzPts val="1200"/>
              <a:buFont typeface="Noto Sans Symbols"/>
              <a:buChar char="▪"/>
            </a:pPr>
            <a:r>
              <a:rPr lang="fr-FR" b="1" u="sng" dirty="0"/>
              <a:t>Dites</a:t>
            </a:r>
            <a:r>
              <a:rPr lang="fr-FR" b="1" dirty="0"/>
              <a:t> : </a:t>
            </a:r>
            <a:r>
              <a:rPr lang="fr-FR" dirty="0"/>
              <a:t>Les informations issues de la surveillance sont utilisées pour guider l'action, corriger les problèmes et améliorer les performances globales de la surveillance.  Voici des </a:t>
            </a:r>
            <a:r>
              <a:rPr lang="fr-FR" b="1" dirty="0"/>
              <a:t>exemples </a:t>
            </a:r>
            <a:r>
              <a:rPr lang="fr-FR" dirty="0"/>
              <a:t>de questions pour lesquelles vous pourriez fixer des seuils d'action. Vous pourriez coordonner et planifier avec le responsable de la santé chargé de la surveillance des maladies au niveau de la région ou du district afin d'établir des seuils utiles. Travaillez en collaboration avec les structures sanitaires et les laboratoires qui notifient les cas afin de déterminer la ou les causes possibles des problèmes de notification et de contribuer à l'identification de solutions. </a:t>
            </a:r>
            <a:endParaRPr dirty="0"/>
          </a:p>
          <a:p>
            <a:pPr marL="177845" indent="-98803">
              <a:lnSpc>
                <a:spcPct val="115000"/>
              </a:lnSpc>
              <a:spcBef>
                <a:spcPts val="1245"/>
              </a:spcBef>
              <a:buClr>
                <a:schemeClr val="dk1"/>
              </a:buClr>
              <a:buSzPts val="1200"/>
            </a:pPr>
            <a:endParaRPr b="1" i="1" dirty="0"/>
          </a:p>
          <a:p>
            <a:pPr marL="177845" indent="-177845">
              <a:lnSpc>
                <a:spcPct val="115000"/>
              </a:lnSpc>
              <a:spcBef>
                <a:spcPts val="1245"/>
              </a:spcBef>
              <a:buClr>
                <a:schemeClr val="dk1"/>
              </a:buClr>
              <a:buSzPts val="1200"/>
              <a:buFont typeface="Noto Sans Symbols"/>
              <a:buChar char="❖"/>
            </a:pPr>
            <a:r>
              <a:rPr lang="fr-FR" b="1" i="1" dirty="0"/>
              <a:t> Utilisez le tableau pour dresser une liste d'actions pour chaque question.</a:t>
            </a:r>
            <a:endParaRPr dirty="0"/>
          </a:p>
          <a:p>
            <a:pPr marL="177845" indent="-98803">
              <a:lnSpc>
                <a:spcPct val="115000"/>
              </a:lnSpc>
              <a:spcBef>
                <a:spcPts val="1245"/>
              </a:spcBef>
              <a:buClr>
                <a:schemeClr val="dk1"/>
              </a:buClr>
              <a:buSzPts val="1200"/>
            </a:pPr>
            <a:endParaRPr b="1" i="1" u="sng" dirty="0"/>
          </a:p>
          <a:p>
            <a:pPr marL="177845" indent="-177845">
              <a:lnSpc>
                <a:spcPct val="115000"/>
              </a:lnSpc>
              <a:spcBef>
                <a:spcPts val="1245"/>
              </a:spcBef>
              <a:buClr>
                <a:schemeClr val="dk1"/>
              </a:buClr>
              <a:buSzPts val="1200"/>
              <a:buFont typeface="Noto Sans Symbols"/>
              <a:buChar char="▪"/>
            </a:pPr>
            <a:r>
              <a:rPr lang="fr-FR" b="1" u="sng" dirty="0"/>
              <a:t>Posez la question</a:t>
            </a:r>
            <a:r>
              <a:rPr lang="fr-FR" b="1" dirty="0"/>
              <a:t> : </a:t>
            </a:r>
            <a:r>
              <a:rPr lang="fr-FR" dirty="0"/>
              <a:t>Quelles actions pourraient être entreprises pour améliorer la promptitude et complétude des rapports au niveau du district ?</a:t>
            </a:r>
            <a:endParaRPr dirty="0"/>
          </a:p>
          <a:p>
            <a:pPr marL="177845" indent="-98803">
              <a:lnSpc>
                <a:spcPct val="115000"/>
              </a:lnSpc>
              <a:spcBef>
                <a:spcPts val="1245"/>
              </a:spcBef>
              <a:buClr>
                <a:schemeClr val="dk1"/>
              </a:buClr>
              <a:buSzPts val="1200"/>
            </a:pPr>
            <a:endParaRPr u="sng" dirty="0"/>
          </a:p>
          <a:p>
            <a:pPr marL="177845" indent="-177845">
              <a:lnSpc>
                <a:spcPct val="115000"/>
              </a:lnSpc>
              <a:spcBef>
                <a:spcPts val="1245"/>
              </a:spcBef>
              <a:buClr>
                <a:schemeClr val="dk1"/>
              </a:buClr>
              <a:buSzPts val="1200"/>
              <a:buFont typeface="Noto Sans Symbols"/>
              <a:buChar char="▪"/>
            </a:pPr>
            <a:r>
              <a:rPr lang="fr-CA" b="1" u="sng" dirty="0"/>
              <a:t>Remerciez</a:t>
            </a:r>
            <a:r>
              <a:rPr lang="fr-CA" dirty="0"/>
              <a:t> les participants pour leurs réponses.</a:t>
            </a:r>
          </a:p>
          <a:p>
            <a:pPr marL="177845" indent="-98803">
              <a:lnSpc>
                <a:spcPct val="115000"/>
              </a:lnSpc>
              <a:spcBef>
                <a:spcPts val="1245"/>
              </a:spcBef>
              <a:buClr>
                <a:schemeClr val="dk1"/>
              </a:buClr>
              <a:buSzPts val="1200"/>
            </a:pPr>
            <a:endParaRPr dirty="0"/>
          </a:p>
          <a:p>
            <a:pPr marL="177845" indent="-177845">
              <a:lnSpc>
                <a:spcPct val="115000"/>
              </a:lnSpc>
              <a:spcBef>
                <a:spcPts val="1245"/>
              </a:spcBef>
              <a:buClr>
                <a:schemeClr val="dk1"/>
              </a:buClr>
              <a:buSzPts val="1200"/>
              <a:buFont typeface="Noto Sans Symbols"/>
              <a:buChar char="▪"/>
            </a:pPr>
            <a:r>
              <a:rPr lang="fr-FR" b="1" u="sng" dirty="0"/>
              <a:t>Posez la question</a:t>
            </a:r>
            <a:r>
              <a:rPr lang="fr-FR" b="1" dirty="0"/>
              <a:t> : </a:t>
            </a:r>
            <a:r>
              <a:rPr lang="fr-FR" dirty="0"/>
              <a:t>Quelles actions pourraient être entreprises pour améliorer la notification zéro ?</a:t>
            </a:r>
            <a:endParaRPr dirty="0"/>
          </a:p>
          <a:p>
            <a:pPr marL="0" indent="0">
              <a:spcBef>
                <a:spcPts val="1618"/>
              </a:spcBef>
            </a:pPr>
            <a:endParaRPr dirty="0"/>
          </a:p>
        </p:txBody>
      </p:sp>
      <p:sp>
        <p:nvSpPr>
          <p:cNvPr id="520" name="Google Shape;520;p2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4"/>
        <p:cNvGrpSpPr/>
        <p:nvPr/>
      </p:nvGrpSpPr>
      <p:grpSpPr>
        <a:xfrm>
          <a:off x="0" y="0"/>
          <a:ext cx="0" cy="0"/>
          <a:chOff x="0" y="0"/>
          <a:chExt cx="0" cy="0"/>
        </a:xfrm>
      </p:grpSpPr>
      <p:sp>
        <p:nvSpPr>
          <p:cNvPr id="525" name="Google Shape;525;p2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26" name="Google Shape;526;p2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dirty="0"/>
          </a:p>
          <a:p>
            <a:pPr marL="0" indent="0">
              <a:spcBef>
                <a:spcPts val="1867"/>
              </a:spcBef>
            </a:pPr>
            <a:endParaRPr b="1" dirty="0"/>
          </a:p>
          <a:p>
            <a:pPr marL="177845" indent="-177845">
              <a:lnSpc>
                <a:spcPct val="115000"/>
              </a:lnSpc>
              <a:spcBef>
                <a:spcPts val="622"/>
              </a:spcBef>
              <a:buClr>
                <a:schemeClr val="dk1"/>
              </a:buClr>
              <a:buSzPts val="1200"/>
              <a:buFont typeface="Noto Sans Symbols"/>
              <a:buChar char="▪"/>
            </a:pPr>
            <a:r>
              <a:rPr lang="fr-FR" b="1" u="sng" dirty="0"/>
              <a:t>Dites</a:t>
            </a:r>
            <a:r>
              <a:rPr lang="fr-FR" b="1" dirty="0"/>
              <a:t> : </a:t>
            </a:r>
            <a:r>
              <a:rPr lang="fr-FR" dirty="0"/>
              <a:t>Il est également important d'examiner les performances globales du district. Les bureaux de santé publique et de santé animale des districts jouent un rôle essentiel dans le système de surveillance et de réponse en matière de santé publique. Demandez au réseau de surveillance de vous faire part de ses commentaires afin de renforcer le système. </a:t>
            </a:r>
            <a:r>
              <a:rPr lang="fr-FR" b="1" dirty="0"/>
              <a:t>&lt;CLIQUER&gt;</a:t>
            </a:r>
            <a:endParaRPr dirty="0"/>
          </a:p>
          <a:p>
            <a:pPr marL="0" indent="0">
              <a:lnSpc>
                <a:spcPct val="115000"/>
              </a:lnSpc>
              <a:spcBef>
                <a:spcPts val="1245"/>
              </a:spcBef>
            </a:pPr>
            <a:endParaRPr dirty="0"/>
          </a:p>
          <a:p>
            <a:pPr marL="177845" indent="-177845" defTabSz="948507">
              <a:lnSpc>
                <a:spcPct val="115000"/>
              </a:lnSpc>
              <a:spcBef>
                <a:spcPts val="1245"/>
              </a:spcBef>
              <a:buClr>
                <a:schemeClr val="dk1"/>
              </a:buClr>
              <a:buSzPts val="1200"/>
              <a:buFont typeface="Noto Sans Symbols"/>
              <a:buChar char="▪"/>
              <a:defRPr/>
            </a:pPr>
            <a:r>
              <a:rPr lang="fr-FR" b="1" u="sng" dirty="0"/>
              <a:t>Dites</a:t>
            </a:r>
            <a:r>
              <a:rPr lang="fr-FR" b="1" dirty="0"/>
              <a:t> : </a:t>
            </a:r>
            <a:r>
              <a:rPr lang="fr-FR" dirty="0"/>
              <a:t>Le contrôle du système de surveillance doit être continu. Il est important de régulièrement faire un suivi sur les investigations de cas, </a:t>
            </a:r>
            <a:r>
              <a:rPr lang="fr-FR" b="1" dirty="0"/>
              <a:t>&lt;CLIQUER&gt; </a:t>
            </a:r>
            <a:r>
              <a:rPr lang="fr-FR" dirty="0"/>
              <a:t>la promptitude </a:t>
            </a:r>
            <a:r>
              <a:rPr lang="fr-FR" b="1" dirty="0"/>
              <a:t>&lt;CLIQUER&gt; </a:t>
            </a:r>
            <a:r>
              <a:rPr lang="fr-FR" dirty="0"/>
              <a:t>et la régularité des mises à jour des graphiques et tableaux de surveillance affichés</a:t>
            </a:r>
            <a:r>
              <a:rPr lang="fr-FR" b="1" dirty="0"/>
              <a:t>. </a:t>
            </a:r>
            <a:endParaRPr lang="fr-FR" dirty="0"/>
          </a:p>
          <a:p>
            <a:pPr marL="0" indent="0">
              <a:lnSpc>
                <a:spcPct val="115000"/>
              </a:lnSpc>
              <a:spcBef>
                <a:spcPts val="1245"/>
              </a:spcBef>
            </a:pPr>
            <a:endParaRPr sz="1900" dirty="0">
              <a:latin typeface="Times New Roman"/>
              <a:ea typeface="Times New Roman"/>
              <a:cs typeface="Times New Roman"/>
              <a:sym typeface="Times New Roman"/>
            </a:endParaRPr>
          </a:p>
          <a:p>
            <a:pPr marL="0" indent="0">
              <a:spcBef>
                <a:spcPts val="1618"/>
              </a:spcBef>
            </a:pPr>
            <a:endParaRPr dirty="0"/>
          </a:p>
        </p:txBody>
      </p:sp>
      <p:sp>
        <p:nvSpPr>
          <p:cNvPr id="527" name="Google Shape;527;p2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p2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33" name="Google Shape;533;p26:notes"/>
          <p:cNvSpPr txBox="1">
            <a:spLocks noGrp="1"/>
          </p:cNvSpPr>
          <p:nvPr>
            <p:ph type="body" idx="1"/>
          </p:nvPr>
        </p:nvSpPr>
        <p:spPr>
          <a:xfrm>
            <a:off x="732182" y="4561226"/>
            <a:ext cx="5850783" cy="4318495"/>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buClr>
                <a:schemeClr val="dk1"/>
              </a:buClr>
              <a:buSzPts val="1200"/>
            </a:pPr>
            <a:r>
              <a:rPr lang="fr-FR" b="1" dirty="0"/>
              <a:t>Notes de l'instructeur :</a:t>
            </a:r>
            <a:endParaRPr dirty="0"/>
          </a:p>
          <a:p>
            <a:pPr marL="0" indent="0">
              <a:lnSpc>
                <a:spcPct val="115000"/>
              </a:lnSpc>
              <a:spcBef>
                <a:spcPts val="1245"/>
              </a:spcBef>
            </a:pPr>
            <a:endParaRPr dirty="0"/>
          </a:p>
          <a:p>
            <a:pPr marL="177845" indent="-177845">
              <a:lnSpc>
                <a:spcPct val="115000"/>
              </a:lnSpc>
              <a:spcBef>
                <a:spcPts val="1245"/>
              </a:spcBef>
              <a:buClr>
                <a:schemeClr val="dk1"/>
              </a:buClr>
              <a:buSzPts val="1200"/>
              <a:buFont typeface="Noto Sans Symbols"/>
              <a:buChar char="▪"/>
            </a:pPr>
            <a:r>
              <a:rPr lang="fr-FR" b="1" u="sng" dirty="0"/>
              <a:t>Posez la question</a:t>
            </a:r>
            <a:r>
              <a:rPr lang="fr-FR" b="1" dirty="0"/>
              <a:t> : </a:t>
            </a:r>
            <a:r>
              <a:rPr lang="fr-FR" dirty="0"/>
              <a:t>Qui est responsable de la mise en place du suivi dans votre bureau ?</a:t>
            </a:r>
            <a:endParaRPr dirty="0"/>
          </a:p>
          <a:p>
            <a:pPr marL="177845" indent="-98803">
              <a:lnSpc>
                <a:spcPct val="115000"/>
              </a:lnSpc>
              <a:spcBef>
                <a:spcPts val="0"/>
              </a:spcBef>
              <a:buClr>
                <a:schemeClr val="dk1"/>
              </a:buClr>
              <a:buSzPts val="1200"/>
            </a:pPr>
            <a:endParaRPr dirty="0"/>
          </a:p>
          <a:p>
            <a:pPr marL="177845" indent="-177845">
              <a:lnSpc>
                <a:spcPct val="115000"/>
              </a:lnSpc>
              <a:spcBef>
                <a:spcPts val="0"/>
              </a:spcBef>
              <a:buClr>
                <a:schemeClr val="dk1"/>
              </a:buClr>
              <a:buSzPts val="1200"/>
              <a:buFont typeface="Noto Sans Symbols"/>
              <a:buChar char="▪"/>
            </a:pPr>
            <a:r>
              <a:rPr lang="fr-CA" b="1" u="sng" noProof="0" dirty="0"/>
              <a:t>Remerciez</a:t>
            </a:r>
            <a:r>
              <a:rPr lang="fr-CA" b="1" dirty="0"/>
              <a:t> </a:t>
            </a:r>
            <a:r>
              <a:rPr lang="fr-CA" dirty="0"/>
              <a:t>les participants pour leurs réponses.</a:t>
            </a:r>
          </a:p>
          <a:p>
            <a:pPr marL="177845" indent="-98803">
              <a:lnSpc>
                <a:spcPct val="115000"/>
              </a:lnSpc>
              <a:spcBef>
                <a:spcPts val="0"/>
              </a:spcBef>
              <a:buClr>
                <a:schemeClr val="dk1"/>
              </a:buClr>
              <a:buSzPts val="1200"/>
            </a:pPr>
            <a:endParaRPr dirty="0"/>
          </a:p>
          <a:p>
            <a:pPr marL="177845" indent="-177845">
              <a:lnSpc>
                <a:spcPct val="115000"/>
              </a:lnSpc>
              <a:spcBef>
                <a:spcPts val="0"/>
              </a:spcBef>
              <a:buClr>
                <a:schemeClr val="dk1"/>
              </a:buClr>
              <a:buSzPts val="1200"/>
              <a:buFont typeface="Noto Sans Symbols"/>
              <a:buChar char="▪"/>
            </a:pPr>
            <a:r>
              <a:rPr lang="fr-FR" b="1" u="sng" dirty="0"/>
              <a:t>Posez la question</a:t>
            </a:r>
            <a:r>
              <a:rPr lang="fr-FR" b="1" dirty="0"/>
              <a:t> : </a:t>
            </a:r>
            <a:r>
              <a:rPr lang="fr-FR" dirty="0"/>
              <a:t>Qui a utilisé le suivi pour améliorer la communication des données de surveillance ? Comment avez-vous utilisé le suivi pour améliorer la communication des données de surveillance ?</a:t>
            </a:r>
            <a:endParaRPr dirty="0"/>
          </a:p>
          <a:p>
            <a:pPr marL="177845" indent="-98803">
              <a:lnSpc>
                <a:spcPct val="115000"/>
              </a:lnSpc>
              <a:spcBef>
                <a:spcPts val="0"/>
              </a:spcBef>
              <a:buClr>
                <a:schemeClr val="dk1"/>
              </a:buClr>
              <a:buSzPts val="1200"/>
            </a:pPr>
            <a:endParaRPr dirty="0"/>
          </a:p>
          <a:p>
            <a:pPr marL="177845" indent="-177845">
              <a:lnSpc>
                <a:spcPct val="115000"/>
              </a:lnSpc>
              <a:spcBef>
                <a:spcPts val="0"/>
              </a:spcBef>
              <a:buClr>
                <a:schemeClr val="dk1"/>
              </a:buClr>
              <a:buSzPts val="1200"/>
              <a:buFont typeface="Noto Sans Symbols"/>
              <a:buChar char="▪"/>
            </a:pPr>
            <a:r>
              <a:rPr lang="fr-FR" b="1" u="sng" dirty="0"/>
              <a:t>Remerciez</a:t>
            </a:r>
            <a:r>
              <a:rPr lang="fr-FR" b="1" dirty="0"/>
              <a:t> </a:t>
            </a:r>
            <a:r>
              <a:rPr lang="fr-CA" dirty="0"/>
              <a:t>les participants pour leurs réponses.</a:t>
            </a:r>
          </a:p>
          <a:p>
            <a:pPr marL="177845" indent="-98803">
              <a:lnSpc>
                <a:spcPct val="115000"/>
              </a:lnSpc>
              <a:spcBef>
                <a:spcPts val="0"/>
              </a:spcBef>
              <a:buClr>
                <a:schemeClr val="dk1"/>
              </a:buClr>
              <a:buSzPts val="1200"/>
            </a:pPr>
            <a:endParaRPr dirty="0"/>
          </a:p>
          <a:p>
            <a:pPr marL="177845" indent="-177845">
              <a:spcBef>
                <a:spcPts val="373"/>
              </a:spcBef>
              <a:buClr>
                <a:schemeClr val="dk1"/>
              </a:buClr>
              <a:buSzPts val="1200"/>
              <a:buFont typeface="Noto Sans Symbols"/>
              <a:buChar char="❖"/>
            </a:pPr>
            <a:r>
              <a:rPr lang="fr-FR" b="1" i="1" dirty="0"/>
              <a:t> Demandez à un volontaire de lire le résumé à haute voix.</a:t>
            </a:r>
            <a:endParaRPr dirty="0"/>
          </a:p>
          <a:p>
            <a:pPr marL="0" indent="0">
              <a:spcBef>
                <a:spcPts val="373"/>
              </a:spcBef>
              <a:buClr>
                <a:schemeClr val="dk1"/>
              </a:buClr>
              <a:buSzPts val="1200"/>
            </a:pPr>
            <a:endParaRPr b="1" i="1" dirty="0"/>
          </a:p>
          <a:p>
            <a:pPr marL="177845" indent="-177845">
              <a:spcBef>
                <a:spcPts val="373"/>
              </a:spcBef>
              <a:buClr>
                <a:schemeClr val="dk1"/>
              </a:buClr>
              <a:buSzPts val="1200"/>
              <a:buFont typeface="Noto Sans Symbols"/>
              <a:buChar char="▪"/>
            </a:pPr>
            <a:r>
              <a:rPr lang="fr-FR" b="1" i="1" u="sng" dirty="0"/>
              <a:t>Demandez</a:t>
            </a:r>
            <a:r>
              <a:rPr lang="fr-FR" b="1" i="1" dirty="0"/>
              <a:t> </a:t>
            </a:r>
            <a:r>
              <a:rPr lang="fr-FR" dirty="0"/>
              <a:t>s'il y a des questions ou des clarifications à apporter avant de poursuivre.  </a:t>
            </a:r>
            <a:endParaRPr dirty="0"/>
          </a:p>
          <a:p>
            <a:pPr marL="177845" indent="-98803">
              <a:spcBef>
                <a:spcPts val="373"/>
              </a:spcBef>
              <a:buClr>
                <a:schemeClr val="dk1"/>
              </a:buClr>
              <a:buSzPts val="1200"/>
            </a:pPr>
            <a:endParaRPr dirty="0"/>
          </a:p>
          <a:p>
            <a:pPr marL="177845" indent="-177845">
              <a:spcBef>
                <a:spcPts val="373"/>
              </a:spcBef>
              <a:buClr>
                <a:schemeClr val="dk1"/>
              </a:buClr>
              <a:buSzPts val="1200"/>
              <a:buFont typeface="Noto Sans Symbols"/>
              <a:buChar char="▪"/>
            </a:pPr>
            <a:r>
              <a:rPr lang="fr-FR" b="1" u="sng" dirty="0"/>
              <a:t>Répondez</a:t>
            </a:r>
            <a:r>
              <a:rPr lang="fr-FR" dirty="0"/>
              <a:t> aux questions et clarifier, si nécessaire.</a:t>
            </a:r>
            <a:endParaRPr b="1" i="1" u="sng" dirty="0"/>
          </a:p>
          <a:p>
            <a:pPr marL="0" indent="0">
              <a:spcBef>
                <a:spcPts val="373"/>
              </a:spcBef>
            </a:pPr>
            <a:endParaRPr dirty="0"/>
          </a:p>
        </p:txBody>
      </p:sp>
      <p:sp>
        <p:nvSpPr>
          <p:cNvPr id="534" name="Google Shape;534;p26:notes"/>
          <p:cNvSpPr txBox="1">
            <a:spLocks noGrp="1"/>
          </p:cNvSpPr>
          <p:nvPr>
            <p:ph type="sldNum" idx="12"/>
          </p:nvPr>
        </p:nvSpPr>
        <p:spPr>
          <a:xfrm>
            <a:off x="4142962" y="9119172"/>
            <a:ext cx="3170504" cy="480246"/>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p2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40" name="Google Shape;540;p27:notes"/>
          <p:cNvSpPr txBox="1">
            <a:spLocks noGrp="1"/>
          </p:cNvSpPr>
          <p:nvPr>
            <p:ph type="body" idx="1"/>
          </p:nvPr>
        </p:nvSpPr>
        <p:spPr>
          <a:xfrm>
            <a:off x="732182" y="4561226"/>
            <a:ext cx="5850783" cy="4318495"/>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buClr>
                <a:schemeClr val="dk1"/>
              </a:buClr>
              <a:buSzPts val="1200"/>
            </a:pPr>
            <a:r>
              <a:rPr lang="fr-FR" b="1" dirty="0"/>
              <a:t>Notes de l'instructeur :</a:t>
            </a:r>
            <a:endParaRPr dirty="0"/>
          </a:p>
          <a:p>
            <a:pPr marL="0" indent="0">
              <a:lnSpc>
                <a:spcPct val="115000"/>
              </a:lnSpc>
              <a:spcBef>
                <a:spcPts val="1245"/>
              </a:spcBef>
            </a:pPr>
            <a:endParaRPr dirty="0"/>
          </a:p>
          <a:p>
            <a:pPr marL="177845" indent="-177845">
              <a:lnSpc>
                <a:spcPct val="115000"/>
              </a:lnSpc>
              <a:spcBef>
                <a:spcPts val="1245"/>
              </a:spcBef>
              <a:buClr>
                <a:schemeClr val="dk1"/>
              </a:buClr>
              <a:buSzPts val="1200"/>
              <a:buFont typeface="Noto Sans Symbols"/>
              <a:buChar char="▪"/>
            </a:pPr>
            <a:r>
              <a:rPr lang="fr-FR" b="1" u="sng" dirty="0"/>
              <a:t>Demandez</a:t>
            </a:r>
            <a:r>
              <a:rPr lang="fr-FR" dirty="0"/>
              <a:t> à un volontaire de lire les objectifs à haute voix.</a:t>
            </a:r>
            <a:endParaRPr b="0" i="0" dirty="0"/>
          </a:p>
          <a:p>
            <a:pPr marL="0" indent="0">
              <a:spcBef>
                <a:spcPts val="373"/>
              </a:spcBef>
              <a:buClr>
                <a:schemeClr val="dk1"/>
              </a:buClr>
              <a:buSzPts val="1200"/>
            </a:pPr>
            <a:endParaRPr b="1" i="1" dirty="0"/>
          </a:p>
          <a:p>
            <a:pPr marL="177845" indent="-177845">
              <a:spcBef>
                <a:spcPts val="373"/>
              </a:spcBef>
              <a:buClr>
                <a:schemeClr val="dk1"/>
              </a:buClr>
              <a:buSzPts val="1200"/>
              <a:buFont typeface="Noto Sans Symbols"/>
              <a:buChar char="▪"/>
            </a:pPr>
            <a:r>
              <a:rPr lang="fr-FR" b="1" u="sng" dirty="0"/>
              <a:t>Demandez</a:t>
            </a:r>
            <a:r>
              <a:rPr lang="fr-FR" b="1" dirty="0"/>
              <a:t> </a:t>
            </a:r>
            <a:r>
              <a:rPr lang="fr-FR" dirty="0"/>
              <a:t>s'il y a des questions ou des clarifications à apporter avant de poursuivre.  </a:t>
            </a:r>
            <a:endParaRPr dirty="0"/>
          </a:p>
          <a:p>
            <a:pPr marL="177845" indent="-98803">
              <a:spcBef>
                <a:spcPts val="373"/>
              </a:spcBef>
              <a:buClr>
                <a:schemeClr val="dk1"/>
              </a:buClr>
              <a:buSzPts val="1200"/>
            </a:pPr>
            <a:endParaRPr dirty="0"/>
          </a:p>
          <a:p>
            <a:pPr marL="177845" indent="-177845">
              <a:spcBef>
                <a:spcPts val="373"/>
              </a:spcBef>
              <a:buClr>
                <a:schemeClr val="dk1"/>
              </a:buClr>
              <a:buSzPts val="1200"/>
              <a:buFont typeface="Noto Sans Symbols"/>
              <a:buChar char="▪"/>
            </a:pPr>
            <a:r>
              <a:rPr lang="fr-FR" b="1" u="sng" dirty="0"/>
              <a:t>Répondez</a:t>
            </a:r>
            <a:r>
              <a:rPr lang="fr-FR" dirty="0"/>
              <a:t> aux questions et clarifiez, si nécessaire.</a:t>
            </a:r>
            <a:endParaRPr b="1" i="1" u="sng" dirty="0"/>
          </a:p>
          <a:p>
            <a:pPr marL="0" indent="0">
              <a:spcBef>
                <a:spcPts val="373"/>
              </a:spcBef>
            </a:pPr>
            <a:endParaRPr dirty="0"/>
          </a:p>
        </p:txBody>
      </p:sp>
      <p:sp>
        <p:nvSpPr>
          <p:cNvPr id="541" name="Google Shape;541;p27:notes"/>
          <p:cNvSpPr txBox="1">
            <a:spLocks noGrp="1"/>
          </p:cNvSpPr>
          <p:nvPr>
            <p:ph type="sldNum" idx="12"/>
          </p:nvPr>
        </p:nvSpPr>
        <p:spPr>
          <a:xfrm>
            <a:off x="4142962" y="9119172"/>
            <a:ext cx="3170504" cy="480246"/>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27</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15" name="Google Shape;315;p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SzPts val="1200"/>
            </a:pPr>
            <a:r>
              <a:rPr lang="fr-FR" b="1" dirty="0">
                <a:solidFill>
                  <a:srgbClr val="000000"/>
                </a:solidFill>
              </a:rPr>
              <a:t>Notes de l'instructeur :</a:t>
            </a:r>
            <a:endParaRPr dirty="0"/>
          </a:p>
          <a:p>
            <a:pPr marL="0" indent="0">
              <a:spcBef>
                <a:spcPts val="0"/>
              </a:spcBef>
              <a:buClr>
                <a:schemeClr val="dk1"/>
              </a:buClr>
              <a:buSzPts val="1200"/>
            </a:pPr>
            <a:endParaRPr b="1" dirty="0">
              <a:solidFill>
                <a:srgbClr val="000000"/>
              </a:solidFill>
            </a:endParaRPr>
          </a:p>
          <a:p>
            <a:pPr marL="177845" indent="-177845">
              <a:spcBef>
                <a:spcPts val="0"/>
              </a:spcBef>
              <a:buSzPts val="1200"/>
              <a:buFont typeface="Noto Sans Symbols"/>
              <a:buChar char="❖"/>
            </a:pPr>
            <a:r>
              <a:rPr lang="fr-FR" b="1" i="1" dirty="0">
                <a:solidFill>
                  <a:srgbClr val="000000"/>
                </a:solidFill>
              </a:rPr>
              <a:t>Ces icônes servent de signaux pour vous aider à naviguer dans le contenu et à savoir ce qui vous attend.</a:t>
            </a:r>
            <a:endParaRPr dirty="0"/>
          </a:p>
          <a:p>
            <a:pPr marL="0" indent="0">
              <a:spcBef>
                <a:spcPts val="373"/>
              </a:spcBef>
            </a:pPr>
            <a:endParaRPr dirty="0"/>
          </a:p>
        </p:txBody>
      </p:sp>
      <p:sp>
        <p:nvSpPr>
          <p:cNvPr id="316" name="Google Shape;316;p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p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20" name="Google Shape;320;p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latin typeface="Arial"/>
                <a:ea typeface="Arial"/>
                <a:cs typeface="Arial"/>
                <a:sym typeface="Arial"/>
              </a:rPr>
              <a:t>Notes de l'instructeur :</a:t>
            </a:r>
            <a:endParaRPr dirty="0"/>
          </a:p>
          <a:p>
            <a:pPr marL="0" indent="0">
              <a:spcBef>
                <a:spcPts val="373"/>
              </a:spcBef>
            </a:pPr>
            <a:endParaRPr dirty="0">
              <a:latin typeface="Arial"/>
              <a:ea typeface="Arial"/>
              <a:cs typeface="Arial"/>
              <a:sym typeface="Arial"/>
            </a:endParaRPr>
          </a:p>
          <a:p>
            <a:pPr marL="177845" indent="-177845">
              <a:spcBef>
                <a:spcPts val="373"/>
              </a:spcBef>
              <a:buClr>
                <a:schemeClr val="dk1"/>
              </a:buClr>
              <a:buSzPts val="1200"/>
              <a:buFont typeface="Noto Sans Symbols"/>
              <a:buChar char="▪"/>
            </a:pPr>
            <a:r>
              <a:rPr lang="fr-FR" b="1" u="sng" dirty="0">
                <a:latin typeface="Arial"/>
                <a:ea typeface="Arial"/>
                <a:cs typeface="Arial"/>
                <a:sym typeface="Arial"/>
              </a:rPr>
              <a:t>Lisez</a:t>
            </a:r>
            <a:r>
              <a:rPr lang="fr-FR" b="0" u="none" dirty="0">
                <a:latin typeface="Arial"/>
                <a:ea typeface="Arial"/>
                <a:cs typeface="Arial"/>
                <a:sym typeface="Arial"/>
              </a:rPr>
              <a:t> la </a:t>
            </a:r>
            <a:r>
              <a:rPr lang="fr-FR" dirty="0">
                <a:latin typeface="Arial"/>
                <a:ea typeface="Arial"/>
                <a:cs typeface="Arial"/>
                <a:sym typeface="Arial"/>
              </a:rPr>
              <a:t>question sur la diapositive et demandez à un ou deux volontaires d'y répondre.  </a:t>
            </a:r>
            <a:endParaRPr dirty="0"/>
          </a:p>
          <a:p>
            <a:pPr marL="177845" indent="-98803">
              <a:spcBef>
                <a:spcPts val="373"/>
              </a:spcBef>
              <a:buClr>
                <a:schemeClr val="dk1"/>
              </a:buClr>
              <a:buSzPts val="1200"/>
            </a:pPr>
            <a:endParaRPr dirty="0">
              <a:latin typeface="Arial"/>
              <a:ea typeface="Arial"/>
              <a:cs typeface="Arial"/>
              <a:sym typeface="Arial"/>
            </a:endParaRPr>
          </a:p>
          <a:p>
            <a:pPr marL="177845" indent="-177845">
              <a:spcBef>
                <a:spcPts val="373"/>
              </a:spcBef>
              <a:buClr>
                <a:schemeClr val="dk1"/>
              </a:buClr>
              <a:buSzPts val="1200"/>
              <a:buFont typeface="Noto Sans Symbols"/>
              <a:buChar char="▪"/>
            </a:pPr>
            <a:r>
              <a:rPr lang="fr-FR" b="1" u="sng" dirty="0"/>
              <a:t>Remerciez</a:t>
            </a:r>
            <a:r>
              <a:rPr lang="fr-FR" b="0" u="none" dirty="0">
                <a:latin typeface="Arial"/>
                <a:ea typeface="Arial"/>
                <a:cs typeface="Arial"/>
                <a:sym typeface="Arial"/>
              </a:rPr>
              <a:t> les participants pour leurs réponses</a:t>
            </a:r>
            <a:r>
              <a:rPr lang="fr-FR" dirty="0">
                <a:latin typeface="Arial"/>
                <a:ea typeface="Arial"/>
                <a:cs typeface="Arial"/>
                <a:sym typeface="Arial"/>
              </a:rPr>
              <a:t>. </a:t>
            </a:r>
            <a:r>
              <a:rPr lang="fr-FR" b="1" dirty="0">
                <a:latin typeface="Arial"/>
                <a:ea typeface="Arial"/>
                <a:cs typeface="Arial"/>
                <a:sym typeface="Arial"/>
              </a:rPr>
              <a:t>&lt;CLIQUER&gt; </a:t>
            </a:r>
            <a:r>
              <a:rPr lang="fr-FR" dirty="0">
                <a:latin typeface="Arial"/>
                <a:ea typeface="Arial"/>
                <a:cs typeface="Arial"/>
                <a:sym typeface="Arial"/>
              </a:rPr>
              <a:t>pour passer à la diapositive suivante pour la réponse.</a:t>
            </a:r>
            <a:endParaRPr dirty="0"/>
          </a:p>
        </p:txBody>
      </p:sp>
      <p:sp>
        <p:nvSpPr>
          <p:cNvPr id="321" name="Google Shape;321;p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29" name="Google Shape;329;p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latin typeface="Arial"/>
                <a:ea typeface="Arial"/>
                <a:cs typeface="Arial"/>
                <a:sym typeface="Arial"/>
              </a:rPr>
              <a:t>Notes de l'instructeur :</a:t>
            </a:r>
            <a:endParaRPr dirty="0"/>
          </a:p>
          <a:p>
            <a:pPr marL="0" indent="0">
              <a:spcBef>
                <a:spcPts val="373"/>
              </a:spcBef>
            </a:pPr>
            <a:endParaRPr dirty="0">
              <a:latin typeface="Arial"/>
              <a:ea typeface="Arial"/>
              <a:cs typeface="Arial"/>
              <a:sym typeface="Arial"/>
            </a:endParaRPr>
          </a:p>
          <a:p>
            <a:pPr marL="177845" indent="-177845">
              <a:spcBef>
                <a:spcPts val="373"/>
              </a:spcBef>
              <a:buClr>
                <a:schemeClr val="dk1"/>
              </a:buClr>
              <a:buSzPts val="1200"/>
              <a:buFont typeface="Noto Sans Symbols"/>
              <a:buChar char="▪"/>
            </a:pPr>
            <a:r>
              <a:rPr lang="fr-FR" b="1" u="sng" dirty="0">
                <a:latin typeface="Arial"/>
                <a:ea typeface="Arial"/>
                <a:cs typeface="Arial"/>
                <a:sym typeface="Arial"/>
              </a:rPr>
              <a:t>Dites</a:t>
            </a:r>
            <a:r>
              <a:rPr lang="fr-FR" b="0" u="none" dirty="0">
                <a:latin typeface="Arial"/>
                <a:ea typeface="Arial"/>
                <a:cs typeface="Arial"/>
                <a:sym typeface="Arial"/>
              </a:rPr>
              <a:t> : Le </a:t>
            </a:r>
            <a:r>
              <a:rPr lang="fr-FR" dirty="0">
                <a:latin typeface="Arial"/>
                <a:ea typeface="Arial"/>
                <a:cs typeface="Arial"/>
                <a:sym typeface="Arial"/>
              </a:rPr>
              <a:t>suivi et l'évaluation d'un système de surveillance fournissent des informations sur la qualité des données provenant du système de surveillance, sur les performances du système et sur la réalisation des buts ou des objectifs du système de surveillance. </a:t>
            </a:r>
            <a:endParaRPr dirty="0">
              <a:latin typeface="Arial"/>
              <a:ea typeface="Arial"/>
              <a:cs typeface="Arial"/>
              <a:sym typeface="Arial"/>
            </a:endParaRPr>
          </a:p>
        </p:txBody>
      </p:sp>
      <p:sp>
        <p:nvSpPr>
          <p:cNvPr id="330" name="Google Shape;330;p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37" name="Google Shape;337;p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latin typeface="+mn-lt"/>
                <a:ea typeface="Calibri"/>
                <a:cs typeface="Calibri"/>
                <a:sym typeface="Calibri"/>
              </a:rPr>
              <a:t>Notes de l'instructeur :</a:t>
            </a:r>
            <a:endParaRPr dirty="0">
              <a:latin typeface="+mn-lt"/>
            </a:endParaRPr>
          </a:p>
          <a:p>
            <a:pPr marL="0" indent="0">
              <a:spcBef>
                <a:spcPts val="373"/>
              </a:spcBef>
            </a:pPr>
            <a:endParaRPr b="1" dirty="0">
              <a:latin typeface="+mn-lt"/>
              <a:ea typeface="Calibri"/>
              <a:cs typeface="Calibri"/>
              <a:sym typeface="Calibri"/>
            </a:endParaRPr>
          </a:p>
          <a:p>
            <a:pPr marL="0" indent="0">
              <a:spcBef>
                <a:spcPts val="373"/>
              </a:spcBef>
            </a:pPr>
            <a:r>
              <a:rPr lang="fr-FR" b="1" u="sng" dirty="0">
                <a:latin typeface="+mn-lt"/>
                <a:ea typeface="Arial"/>
                <a:cs typeface="Arial"/>
                <a:sym typeface="Arial"/>
              </a:rPr>
              <a:t>Dites</a:t>
            </a:r>
            <a:r>
              <a:rPr lang="fr-FR" b="1" u="none" dirty="0">
                <a:latin typeface="+mn-lt"/>
                <a:ea typeface="Arial"/>
                <a:cs typeface="Arial"/>
                <a:sym typeface="Arial"/>
              </a:rPr>
              <a:t> : </a:t>
            </a:r>
            <a:r>
              <a:rPr lang="fr-FR" b="0" u="none" dirty="0">
                <a:latin typeface="+mn-lt"/>
                <a:ea typeface="Arial"/>
                <a:cs typeface="Arial"/>
                <a:sym typeface="Arial"/>
              </a:rPr>
              <a:t>L</a:t>
            </a:r>
            <a:r>
              <a:rPr lang="fr-FR" b="0" dirty="0">
                <a:latin typeface="+mn-lt"/>
                <a:ea typeface="Arial"/>
                <a:cs typeface="Arial"/>
                <a:sym typeface="Arial"/>
              </a:rPr>
              <a:t>a</a:t>
            </a:r>
            <a:r>
              <a:rPr lang="fr-FR" dirty="0">
                <a:latin typeface="+mn-lt"/>
                <a:ea typeface="Arial"/>
                <a:cs typeface="Arial"/>
                <a:sym typeface="Arial"/>
              </a:rPr>
              <a:t> surveillance de la santé publique fournit les données qui sont utilisées pour toutes les prises de décision en matière de santé publique. Sans surveillance, nous ne pouvons pas savoir grand-chose, ni faire grand-chose. Les données de surveillance sont utilisées pour identifier les flambées épidémiques, suivre les interventions, allouer des ressources (telles que le temps ou le personnel) et élaborer des politiques de santé publique. </a:t>
            </a:r>
            <a:endParaRPr dirty="0">
              <a:latin typeface="+mn-lt"/>
            </a:endParaRPr>
          </a:p>
          <a:p>
            <a:pPr marL="0" indent="0">
              <a:spcBef>
                <a:spcPts val="373"/>
              </a:spcBef>
            </a:pPr>
            <a:endParaRPr dirty="0">
              <a:latin typeface="+mn-lt"/>
              <a:ea typeface="Arial"/>
              <a:cs typeface="Arial"/>
              <a:sym typeface="Arial"/>
            </a:endParaRPr>
          </a:p>
          <a:p>
            <a:pPr marL="0" indent="0">
              <a:spcBef>
                <a:spcPts val="373"/>
              </a:spcBef>
            </a:pPr>
            <a:r>
              <a:rPr lang="fr-FR" dirty="0">
                <a:latin typeface="+mn-lt"/>
                <a:ea typeface="Arial"/>
                <a:cs typeface="Arial"/>
                <a:sym typeface="Arial"/>
              </a:rPr>
              <a:t>Les données de surveillance étant à la base de toutes les activités de santé publique, elles doivent être de bonne qualité. Beaucoup de temps et de ressources sont investis dans les systèmes de surveillance. Si les données sont de mauvaise qualité, ces efforts sont gaspillés. </a:t>
            </a:r>
            <a:endParaRPr dirty="0">
              <a:latin typeface="+mn-lt"/>
            </a:endParaRPr>
          </a:p>
          <a:p>
            <a:pPr marL="0" indent="0">
              <a:spcBef>
                <a:spcPts val="373"/>
              </a:spcBef>
            </a:pPr>
            <a:endParaRPr dirty="0">
              <a:latin typeface="+mn-lt"/>
            </a:endParaRPr>
          </a:p>
          <a:p>
            <a:pPr marL="0" indent="0">
              <a:spcBef>
                <a:spcPts val="373"/>
              </a:spcBef>
            </a:pPr>
            <a:r>
              <a:rPr lang="fr-FR" dirty="0">
                <a:latin typeface="+mn-lt"/>
                <a:ea typeface="Arial"/>
                <a:cs typeface="Arial"/>
                <a:sym typeface="Arial"/>
              </a:rPr>
              <a:t>L'utilisation, l'examen et la critique réguliers des données issues des systèmes de surveillance peuvent nous aider à comprendre les limites et les nuances potentielles. En outre, l'évaluation périodique des systèmes de surveillance peut nous aider à mesurer dans quelle mesure le système atteint les objectifs prévus. </a:t>
            </a:r>
            <a:endParaRPr dirty="0">
              <a:latin typeface="+mn-lt"/>
            </a:endParaRPr>
          </a:p>
        </p:txBody>
      </p:sp>
      <p:sp>
        <p:nvSpPr>
          <p:cNvPr id="338" name="Google Shape;338;p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4" name="Google Shape;344;p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dirty="0"/>
          </a:p>
          <a:p>
            <a:pPr marL="0" indent="0">
              <a:spcBef>
                <a:spcPts val="1867"/>
              </a:spcBef>
            </a:pPr>
            <a:endParaRPr b="1" dirty="0"/>
          </a:p>
          <a:p>
            <a:pPr marL="177845" indent="-177845">
              <a:lnSpc>
                <a:spcPct val="115000"/>
              </a:lnSpc>
              <a:spcBef>
                <a:spcPts val="622"/>
              </a:spcBef>
              <a:buClr>
                <a:schemeClr val="dk1"/>
              </a:buClr>
              <a:buSzPts val="1200"/>
              <a:buFont typeface="Noto Sans Symbols"/>
              <a:buChar char="▪"/>
            </a:pPr>
            <a:r>
              <a:rPr lang="fr-FR" b="1" u="sng" dirty="0">
                <a:latin typeface="Arial"/>
                <a:ea typeface="Arial"/>
                <a:cs typeface="Arial"/>
                <a:sym typeface="Arial"/>
              </a:rPr>
              <a:t>Dites</a:t>
            </a:r>
            <a:r>
              <a:rPr lang="fr-FR" b="1" u="none" dirty="0">
                <a:latin typeface="Arial"/>
                <a:ea typeface="Arial"/>
                <a:cs typeface="Arial"/>
                <a:sym typeface="Arial"/>
              </a:rPr>
              <a:t> : </a:t>
            </a:r>
            <a:r>
              <a:rPr lang="fr-FR" dirty="0"/>
              <a:t>Un suivi adéquat concerne chaque étape du cycle de surveillance.  Comme vous le verrez, dans FETP-Première ligne, nous avons tendance à concentrer le suivi sur l'étape de la collecte des données, mais à un niveau plus large, toutes les étapes devraient être incluses.</a:t>
            </a:r>
            <a:endParaRPr dirty="0"/>
          </a:p>
          <a:p>
            <a:pPr marL="0" indent="0">
              <a:spcBef>
                <a:spcPts val="1618"/>
              </a:spcBef>
            </a:pPr>
            <a:endParaRPr dirty="0"/>
          </a:p>
        </p:txBody>
      </p:sp>
      <p:sp>
        <p:nvSpPr>
          <p:cNvPr id="345" name="Google Shape;345;p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buSzPts val="1200"/>
            </a:pPr>
            <a:fld id="{00000000-1234-1234-1234-123412341234}" type="slidenum">
              <a:rPr lang="fr-FR" sz="1200">
                <a:latin typeface="Calibri"/>
                <a:ea typeface="Calibri"/>
                <a:cs typeface="Calibri"/>
                <a:sym typeface="Calibri"/>
              </a:rPr>
              <a:pPr algn="r">
                <a:buSzPts val="1200"/>
              </a:pPr>
              <a:t>7</a:t>
            </a:fld>
            <a:endParaRPr sz="1200">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9" name="Google Shape;349;p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dirty="0"/>
          </a:p>
          <a:p>
            <a:pPr marL="0" indent="0">
              <a:spcBef>
                <a:spcPts val="1867"/>
              </a:spcBef>
            </a:pPr>
            <a:endParaRPr b="1" dirty="0"/>
          </a:p>
          <a:p>
            <a:pPr marL="177845" indent="-177845">
              <a:lnSpc>
                <a:spcPct val="115000"/>
              </a:lnSpc>
              <a:spcBef>
                <a:spcPts val="622"/>
              </a:spcBef>
              <a:buClr>
                <a:schemeClr val="dk1"/>
              </a:buClr>
              <a:buSzPts val="1200"/>
              <a:buFont typeface="Noto Sans Symbols"/>
              <a:buChar char="▪"/>
            </a:pPr>
            <a:r>
              <a:rPr lang="fr-FR" b="1" u="sng" dirty="0"/>
              <a:t>Dites</a:t>
            </a:r>
            <a:r>
              <a:rPr lang="fr-FR" b="1" dirty="0"/>
              <a:t> : </a:t>
            </a:r>
            <a:r>
              <a:rPr lang="fr-FR" dirty="0"/>
              <a:t>Passons en revue les définitions du suivi et de l'évaluation dans le contexte de la surveillance des maladies et des systèmes de réponse.</a:t>
            </a:r>
            <a:endParaRPr dirty="0"/>
          </a:p>
          <a:p>
            <a:pPr marL="0" indent="0">
              <a:lnSpc>
                <a:spcPct val="115000"/>
              </a:lnSpc>
              <a:spcBef>
                <a:spcPts val="1245"/>
              </a:spcBef>
            </a:pPr>
            <a:endParaRPr dirty="0"/>
          </a:p>
          <a:p>
            <a:pPr marL="177845" indent="-177845">
              <a:lnSpc>
                <a:spcPct val="115000"/>
              </a:lnSpc>
              <a:spcBef>
                <a:spcPts val="1245"/>
              </a:spcBef>
              <a:buClr>
                <a:schemeClr val="dk1"/>
              </a:buClr>
              <a:buSzPts val="1200"/>
              <a:buFont typeface="Noto Sans Symbols"/>
              <a:buChar char="▪"/>
            </a:pPr>
            <a:r>
              <a:rPr lang="fr-FR" b="1" u="sng" dirty="0"/>
              <a:t>Posez la question</a:t>
            </a:r>
            <a:r>
              <a:rPr lang="fr-FR" b="1" dirty="0"/>
              <a:t> : </a:t>
            </a:r>
            <a:r>
              <a:rPr lang="fr-FR" dirty="0"/>
              <a:t>Quelle est la définition du terme « surveillance » ?</a:t>
            </a:r>
            <a:endParaRPr dirty="0"/>
          </a:p>
          <a:p>
            <a:pPr marL="177845" indent="-98803">
              <a:lnSpc>
                <a:spcPct val="115000"/>
              </a:lnSpc>
              <a:spcBef>
                <a:spcPts val="1245"/>
              </a:spcBef>
              <a:buClr>
                <a:schemeClr val="dk1"/>
              </a:buClr>
              <a:buSzPts val="1200"/>
            </a:pPr>
            <a:endParaRPr dirty="0"/>
          </a:p>
          <a:p>
            <a:pPr marL="177845" indent="-177845">
              <a:lnSpc>
                <a:spcPct val="115000"/>
              </a:lnSpc>
              <a:spcBef>
                <a:spcPts val="1245"/>
              </a:spcBef>
              <a:buClr>
                <a:schemeClr val="dk1"/>
              </a:buClr>
              <a:buSzPts val="1200"/>
              <a:buFont typeface="Noto Sans Symbols"/>
              <a:buChar char="▪"/>
            </a:pPr>
            <a:r>
              <a:rPr lang="fr-FR" b="1" u="sng" dirty="0"/>
              <a:t>Remerciez</a:t>
            </a:r>
            <a:r>
              <a:rPr lang="fr-FR" b="1" dirty="0"/>
              <a:t> </a:t>
            </a:r>
            <a:r>
              <a:rPr lang="fr-FR" dirty="0"/>
              <a:t>les participants pour leurs réponses. </a:t>
            </a:r>
            <a:r>
              <a:rPr lang="fr-FR" b="1" dirty="0"/>
              <a:t>&lt;CLIQUER&gt;</a:t>
            </a:r>
            <a:endParaRPr dirty="0"/>
          </a:p>
          <a:p>
            <a:pPr marL="177845" indent="-98803">
              <a:lnSpc>
                <a:spcPct val="115000"/>
              </a:lnSpc>
              <a:spcBef>
                <a:spcPts val="1245"/>
              </a:spcBef>
              <a:buClr>
                <a:schemeClr val="dk1"/>
              </a:buClr>
              <a:buSzPts val="1200"/>
            </a:pPr>
            <a:endParaRPr b="1" dirty="0"/>
          </a:p>
          <a:p>
            <a:pPr marL="177845" indent="-177845">
              <a:lnSpc>
                <a:spcPct val="115000"/>
              </a:lnSpc>
              <a:spcBef>
                <a:spcPts val="1245"/>
              </a:spcBef>
              <a:buClr>
                <a:schemeClr val="dk1"/>
              </a:buClr>
              <a:buSzPts val="1200"/>
              <a:buFont typeface="Noto Sans Symbols"/>
              <a:buChar char="▪"/>
            </a:pPr>
            <a:r>
              <a:rPr lang="fr-FR" b="1" u="sng" dirty="0"/>
              <a:t>Dites</a:t>
            </a:r>
            <a:r>
              <a:rPr lang="fr-FR" b="1" dirty="0"/>
              <a:t> : </a:t>
            </a:r>
            <a:r>
              <a:rPr lang="fr-FR" dirty="0"/>
              <a:t>«</a:t>
            </a:r>
            <a:r>
              <a:rPr lang="fr-FR" b="1" dirty="0"/>
              <a:t> </a:t>
            </a:r>
            <a:r>
              <a:rPr lang="fr-FR" dirty="0"/>
              <a:t>Le suivi » est l'examen systématique et </a:t>
            </a:r>
            <a:r>
              <a:rPr lang="fr-FR" u="sng" dirty="0"/>
              <a:t>continu </a:t>
            </a:r>
            <a:r>
              <a:rPr lang="fr-FR" dirty="0"/>
              <a:t>des étapes clés du processus de surveillance. Il utilise des mesures standard de la qualité, telles que la promptitude et la complétude, pour déterminer si les étapes clés se déroulent correctement et pour identifier les lacunes qui doivent être corrigées.  Au niveau du district, le suivi se concentre généralement sur les indicateurs de qualité des données pour les rapports hebdomadaires et mensuels des systèmes de surveillance.</a:t>
            </a:r>
            <a:endParaRPr dirty="0"/>
          </a:p>
          <a:p>
            <a:pPr marL="177845" indent="-98803">
              <a:lnSpc>
                <a:spcPct val="115000"/>
              </a:lnSpc>
              <a:spcBef>
                <a:spcPts val="1245"/>
              </a:spcBef>
              <a:buClr>
                <a:schemeClr val="dk1"/>
              </a:buClr>
              <a:buSzPts val="1200"/>
            </a:pPr>
            <a:endParaRPr b="1" dirty="0"/>
          </a:p>
          <a:p>
            <a:pPr marL="177845" indent="-177845">
              <a:lnSpc>
                <a:spcPct val="115000"/>
              </a:lnSpc>
              <a:spcBef>
                <a:spcPts val="1245"/>
              </a:spcBef>
              <a:buClr>
                <a:schemeClr val="dk1"/>
              </a:buClr>
              <a:buSzPts val="1200"/>
              <a:buFont typeface="Noto Sans Symbols"/>
              <a:buChar char="▪"/>
            </a:pPr>
            <a:r>
              <a:rPr lang="fr-FR" b="1" u="sng" dirty="0"/>
              <a:t>Posez la question</a:t>
            </a:r>
            <a:r>
              <a:rPr lang="fr-FR" b="1" dirty="0"/>
              <a:t> : </a:t>
            </a:r>
            <a:r>
              <a:rPr lang="fr-FR" dirty="0"/>
              <a:t>Quelle est la définition de l'évaluation ?</a:t>
            </a:r>
            <a:endParaRPr dirty="0"/>
          </a:p>
          <a:p>
            <a:pPr marL="177845" indent="-98803">
              <a:lnSpc>
                <a:spcPct val="115000"/>
              </a:lnSpc>
              <a:spcBef>
                <a:spcPts val="1245"/>
              </a:spcBef>
              <a:buClr>
                <a:schemeClr val="dk1"/>
              </a:buClr>
              <a:buSzPts val="1200"/>
            </a:pPr>
            <a:endParaRPr b="1" u="sng" dirty="0"/>
          </a:p>
          <a:p>
            <a:pPr marL="177845" indent="-177845">
              <a:lnSpc>
                <a:spcPct val="115000"/>
              </a:lnSpc>
              <a:spcBef>
                <a:spcPts val="1245"/>
              </a:spcBef>
              <a:buClr>
                <a:schemeClr val="dk1"/>
              </a:buClr>
              <a:buSzPts val="1200"/>
              <a:buFont typeface="Noto Sans Symbols"/>
              <a:buChar char="▪"/>
            </a:pPr>
            <a:r>
              <a:rPr lang="fr-FR" b="1" u="sng" dirty="0"/>
              <a:t>Remerciez </a:t>
            </a:r>
            <a:r>
              <a:rPr lang="fr-FR" dirty="0"/>
              <a:t>les participants pour leurs réponses. </a:t>
            </a:r>
            <a:r>
              <a:rPr lang="fr-FR" b="1" dirty="0"/>
              <a:t>&lt;CLIQUER&gt;</a:t>
            </a:r>
            <a:endParaRPr dirty="0"/>
          </a:p>
          <a:p>
            <a:pPr marL="177845" indent="-98803">
              <a:lnSpc>
                <a:spcPct val="115000"/>
              </a:lnSpc>
              <a:spcBef>
                <a:spcPts val="1245"/>
              </a:spcBef>
              <a:buClr>
                <a:schemeClr val="dk1"/>
              </a:buClr>
              <a:buSzPts val="1200"/>
            </a:pPr>
            <a:endParaRPr b="1" u="sng" dirty="0"/>
          </a:p>
          <a:p>
            <a:pPr marL="177845" indent="-177845">
              <a:lnSpc>
                <a:spcPct val="115000"/>
              </a:lnSpc>
              <a:spcBef>
                <a:spcPts val="1245"/>
              </a:spcBef>
              <a:buClr>
                <a:schemeClr val="dk1"/>
              </a:buClr>
              <a:buSzPts val="1200"/>
              <a:buFont typeface="Noto Sans Symbols"/>
              <a:buChar char="▪"/>
            </a:pPr>
            <a:r>
              <a:rPr lang="fr-FR" b="1" u="sng" dirty="0"/>
              <a:t>Dites</a:t>
            </a:r>
            <a:r>
              <a:rPr lang="fr-FR" b="1" dirty="0"/>
              <a:t> : </a:t>
            </a:r>
            <a:r>
              <a:rPr lang="fr-FR" dirty="0"/>
              <a:t>Le terme « évaluation » désigne l'appréciation occasionnelle des performances d'un système de surveillance par rapport à des critères établis.</a:t>
            </a:r>
            <a:endParaRPr dirty="0"/>
          </a:p>
          <a:p>
            <a:pPr marL="0" indent="0">
              <a:spcBef>
                <a:spcPts val="1618"/>
              </a:spcBef>
            </a:pPr>
            <a:endParaRPr dirty="0"/>
          </a:p>
        </p:txBody>
      </p:sp>
      <p:sp>
        <p:nvSpPr>
          <p:cNvPr id="350" name="Google Shape;350;p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7" name="Google Shape;357;p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solidFill>
                  <a:schemeClr val="tx1"/>
                </a:solidFill>
              </a:rPr>
              <a:t>Notes de l'instructeur :</a:t>
            </a:r>
            <a:endParaRPr dirty="0">
              <a:solidFill>
                <a:schemeClr val="tx1"/>
              </a:solidFill>
            </a:endParaRPr>
          </a:p>
          <a:p>
            <a:pPr marL="0" indent="0">
              <a:spcBef>
                <a:spcPts val="1867"/>
              </a:spcBef>
            </a:pPr>
            <a:endParaRPr b="1" dirty="0">
              <a:solidFill>
                <a:schemeClr val="tx1"/>
              </a:solidFill>
            </a:endParaRPr>
          </a:p>
          <a:p>
            <a:pPr marL="177845" indent="-177845">
              <a:lnSpc>
                <a:spcPct val="115000"/>
              </a:lnSpc>
              <a:spcBef>
                <a:spcPts val="622"/>
              </a:spcBef>
              <a:buClr>
                <a:schemeClr val="dk1"/>
              </a:buClr>
              <a:buSzPts val="1200"/>
              <a:buFont typeface="Noto Sans Symbols"/>
              <a:buChar char="▪"/>
            </a:pPr>
            <a:r>
              <a:rPr lang="fr-FR" b="1" u="sng" dirty="0">
                <a:solidFill>
                  <a:schemeClr val="tx1"/>
                </a:solidFill>
              </a:rPr>
              <a:t>Dites</a:t>
            </a:r>
            <a:r>
              <a:rPr lang="fr-FR" b="1" dirty="0">
                <a:solidFill>
                  <a:schemeClr val="tx1"/>
                </a:solidFill>
              </a:rPr>
              <a:t> : </a:t>
            </a:r>
            <a:r>
              <a:rPr lang="fr-FR" dirty="0">
                <a:solidFill>
                  <a:schemeClr val="tx1"/>
                </a:solidFill>
              </a:rPr>
              <a:t>Bien que les termes « évaluation » et « appréciation » soient souvent utilisés de manière interchangeable, il existe en fait une distinction claire entre ces activités. Une appréciation est axée sur le processus de surveillance et sur la réalisation d'un examen systématique de ce processus. En revanche, l'évaluation est une activité de plus haut niveau que le suivi, et elle se concentre sur le résultat ou le produit du système de surveillance. </a:t>
            </a:r>
            <a:endParaRPr dirty="0">
              <a:solidFill>
                <a:schemeClr val="tx1"/>
              </a:solidFill>
            </a:endParaRPr>
          </a:p>
          <a:p>
            <a:pPr marL="0" indent="0">
              <a:lnSpc>
                <a:spcPct val="115000"/>
              </a:lnSpc>
              <a:spcBef>
                <a:spcPts val="0"/>
              </a:spcBef>
              <a:buClr>
                <a:schemeClr val="dk1"/>
              </a:buClr>
              <a:buSzPts val="1200"/>
            </a:pPr>
            <a:endParaRPr dirty="0">
              <a:solidFill>
                <a:schemeClr val="tx1"/>
              </a:solidFill>
            </a:endParaRPr>
          </a:p>
          <a:p>
            <a:pPr marL="177845" indent="-177845">
              <a:lnSpc>
                <a:spcPct val="115000"/>
              </a:lnSpc>
              <a:spcBef>
                <a:spcPts val="0"/>
              </a:spcBef>
              <a:buClr>
                <a:schemeClr val="dk1"/>
              </a:buClr>
              <a:buSzPts val="1200"/>
              <a:buFont typeface="Noto Sans Symbols"/>
              <a:buChar char="▪"/>
            </a:pPr>
            <a:r>
              <a:rPr lang="fr-FR" b="1" u="sng" dirty="0">
                <a:solidFill>
                  <a:schemeClr val="tx1"/>
                </a:solidFill>
              </a:rPr>
              <a:t>Dites</a:t>
            </a:r>
            <a:r>
              <a:rPr lang="fr-FR" b="1" dirty="0">
                <a:solidFill>
                  <a:schemeClr val="tx1"/>
                </a:solidFill>
              </a:rPr>
              <a:t> : </a:t>
            </a:r>
            <a:r>
              <a:rPr lang="fr-FR" dirty="0">
                <a:solidFill>
                  <a:schemeClr val="tx1"/>
                </a:solidFill>
              </a:rPr>
              <a:t>l'évaluation comprend généralement des mesures telles que</a:t>
            </a:r>
            <a:endParaRPr dirty="0">
              <a:solidFill>
                <a:schemeClr val="tx1"/>
              </a:solidFill>
            </a:endParaRPr>
          </a:p>
          <a:p>
            <a:pPr marL="829944" lvl="1" indent="-355690">
              <a:lnSpc>
                <a:spcPct val="115000"/>
              </a:lnSpc>
              <a:spcBef>
                <a:spcPts val="0"/>
              </a:spcBef>
              <a:buClr>
                <a:schemeClr val="dk1"/>
              </a:buClr>
              <a:buSzPts val="1200"/>
              <a:buFont typeface="Courier New"/>
              <a:buChar char="o"/>
            </a:pPr>
            <a:r>
              <a:rPr lang="fr-FR" dirty="0">
                <a:solidFill>
                  <a:schemeClr val="tx1"/>
                </a:solidFill>
              </a:rPr>
              <a:t>Utilité du système de surveillance (</a:t>
            </a:r>
            <a:r>
              <a:rPr lang="fr-FR" i="1" dirty="0">
                <a:solidFill>
                  <a:schemeClr val="tx1"/>
                </a:solidFill>
              </a:rPr>
              <a:t>les données de surveillance sont-elles utilisées lors de la prise de décisions politiques </a:t>
            </a:r>
            <a:r>
              <a:rPr lang="fr-FR" dirty="0">
                <a:solidFill>
                  <a:schemeClr val="tx1"/>
                </a:solidFill>
              </a:rPr>
              <a:t>?)</a:t>
            </a:r>
            <a:endParaRPr dirty="0">
              <a:solidFill>
                <a:schemeClr val="tx1"/>
              </a:solidFill>
            </a:endParaRPr>
          </a:p>
          <a:p>
            <a:pPr marL="829944" lvl="1" indent="-355690">
              <a:lnSpc>
                <a:spcPct val="115000"/>
              </a:lnSpc>
              <a:spcBef>
                <a:spcPts val="0"/>
              </a:spcBef>
              <a:buClr>
                <a:schemeClr val="dk1"/>
              </a:buClr>
              <a:buSzPts val="1200"/>
              <a:buFont typeface="Courier New"/>
              <a:buChar char="o"/>
            </a:pPr>
            <a:r>
              <a:rPr lang="fr-FR" dirty="0">
                <a:solidFill>
                  <a:schemeClr val="tx1"/>
                </a:solidFill>
              </a:rPr>
              <a:t>Capacité du système de surveillance à détecter les flambées épidémiques, etc.</a:t>
            </a:r>
            <a:endParaRPr dirty="0">
              <a:solidFill>
                <a:schemeClr val="tx1"/>
              </a:solidFill>
            </a:endParaRPr>
          </a:p>
          <a:p>
            <a:pPr marL="652099" lvl="1" indent="-98803">
              <a:lnSpc>
                <a:spcPct val="115000"/>
              </a:lnSpc>
              <a:spcBef>
                <a:spcPts val="0"/>
              </a:spcBef>
              <a:buClr>
                <a:schemeClr val="dk1"/>
              </a:buClr>
              <a:buSzPts val="1200"/>
            </a:pPr>
            <a:endParaRPr dirty="0">
              <a:solidFill>
                <a:schemeClr val="tx1"/>
              </a:solidFill>
            </a:endParaRPr>
          </a:p>
          <a:p>
            <a:pPr marL="177845" indent="-177845">
              <a:lnSpc>
                <a:spcPct val="115000"/>
              </a:lnSpc>
              <a:spcBef>
                <a:spcPts val="1245"/>
              </a:spcBef>
              <a:buClr>
                <a:schemeClr val="dk1"/>
              </a:buClr>
              <a:buSzPts val="1200"/>
              <a:buFont typeface="Noto Sans Symbols"/>
              <a:buChar char="▪"/>
            </a:pPr>
            <a:r>
              <a:rPr lang="fr-FR" b="1" u="sng" dirty="0">
                <a:solidFill>
                  <a:schemeClr val="tx1"/>
                </a:solidFill>
              </a:rPr>
              <a:t>Dites</a:t>
            </a:r>
            <a:r>
              <a:rPr lang="fr-FR" b="1" dirty="0">
                <a:solidFill>
                  <a:schemeClr val="tx1"/>
                </a:solidFill>
              </a:rPr>
              <a:t> : </a:t>
            </a:r>
            <a:r>
              <a:rPr lang="fr-FR" dirty="0">
                <a:solidFill>
                  <a:schemeClr val="tx1"/>
                </a:solidFill>
              </a:rPr>
              <a:t>du point de vue du FETP :</a:t>
            </a:r>
            <a:endParaRPr dirty="0">
              <a:solidFill>
                <a:schemeClr val="tx1"/>
              </a:solidFill>
            </a:endParaRPr>
          </a:p>
          <a:p>
            <a:pPr marL="829944" lvl="1" indent="-355690">
              <a:lnSpc>
                <a:spcPct val="115000"/>
              </a:lnSpc>
              <a:spcBef>
                <a:spcPts val="0"/>
              </a:spcBef>
              <a:buClr>
                <a:schemeClr val="dk1"/>
              </a:buClr>
              <a:buSzPts val="1200"/>
              <a:buFont typeface="Courier New"/>
              <a:buChar char="o"/>
            </a:pPr>
            <a:r>
              <a:rPr lang="fr-FR" dirty="0">
                <a:solidFill>
                  <a:schemeClr val="tx1"/>
                </a:solidFill>
              </a:rPr>
              <a:t>Le FETP-Première ligne se concentre sur le suivi, qui doit être effectué de manière continue.</a:t>
            </a:r>
            <a:endParaRPr dirty="0">
              <a:solidFill>
                <a:schemeClr val="tx1"/>
              </a:solidFill>
            </a:endParaRPr>
          </a:p>
          <a:p>
            <a:pPr marL="829944" lvl="1" indent="-355690">
              <a:lnSpc>
                <a:spcPct val="115000"/>
              </a:lnSpc>
              <a:spcBef>
                <a:spcPts val="0"/>
              </a:spcBef>
              <a:buClr>
                <a:schemeClr val="dk1"/>
              </a:buClr>
              <a:buSzPts val="1200"/>
              <a:buFont typeface="Courier New"/>
              <a:buChar char="o"/>
            </a:pPr>
            <a:r>
              <a:rPr lang="fr-FR" dirty="0">
                <a:solidFill>
                  <a:schemeClr val="tx1"/>
                </a:solidFill>
              </a:rPr>
              <a:t>Le FETP-Intermédiaire aborde la question de l'évaluation, qui est généralement réalisée dans le cadre d'un projet spécial.</a:t>
            </a:r>
            <a:endParaRPr dirty="0">
              <a:solidFill>
                <a:schemeClr val="tx1"/>
              </a:solidFill>
            </a:endParaRPr>
          </a:p>
          <a:p>
            <a:pPr marL="0" indent="0">
              <a:spcBef>
                <a:spcPts val="1618"/>
              </a:spcBef>
            </a:pPr>
            <a:endParaRPr dirty="0"/>
          </a:p>
        </p:txBody>
      </p:sp>
      <p:sp>
        <p:nvSpPr>
          <p:cNvPr id="358" name="Google Shape;358;p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Title Slide 2_French">
  <p:cSld name="2_Title Slide 2_French">
    <p:spTree>
      <p:nvGrpSpPr>
        <p:cNvPr id="1" name="Shape 14"/>
        <p:cNvGrpSpPr/>
        <p:nvPr/>
      </p:nvGrpSpPr>
      <p:grpSpPr>
        <a:xfrm>
          <a:off x="0" y="0"/>
          <a:ext cx="0" cy="0"/>
          <a:chOff x="0" y="0"/>
          <a:chExt cx="0" cy="0"/>
        </a:xfrm>
      </p:grpSpPr>
      <p:sp>
        <p:nvSpPr>
          <p:cNvPr id="15" name="Google Shape;15;p2"/>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 name="Google Shape;16;p2"/>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7" name="Google Shape;17;p2"/>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8" name="Google Shape;18;p2"/>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b="0" i="0" u="none" strike="noStrike" cap="none">
                <a:solidFill>
                  <a:schemeClr val="dk1"/>
                </a:solidFill>
                <a:latin typeface="Arial"/>
                <a:ea typeface="Arial"/>
                <a:cs typeface="Arial"/>
                <a:sym typeface="Arial"/>
              </a:rPr>
              <a:t>Version 3.0</a:t>
            </a:r>
            <a:endParaRPr/>
          </a:p>
        </p:txBody>
      </p:sp>
      <p:pic>
        <p:nvPicPr>
          <p:cNvPr id="19" name="Google Shape;19;p2"/>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20" name="Google Shape;20;p2"/>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21" name="Google Shape;21;p2"/>
          <p:cNvSpPr txBox="1"/>
          <p:nvPr/>
        </p:nvSpPr>
        <p:spPr>
          <a:xfrm>
            <a:off x="518159" y="3791951"/>
            <a:ext cx="760730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rPr>
              <a:t>Approche Une Seule Santé</a:t>
            </a:r>
            <a:endParaRP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endParaRPr>
          </a:p>
        </p:txBody>
      </p:sp>
      <p:sp>
        <p:nvSpPr>
          <p:cNvPr id="22" name="Google Shape;22;p2"/>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3" name="Google Shape;23;p2"/>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4" name="Google Shape;24;p2"/>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25" name="Google Shape;25;p2"/>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93"/>
        <p:cNvGrpSpPr/>
        <p:nvPr/>
      </p:nvGrpSpPr>
      <p:grpSpPr>
        <a:xfrm>
          <a:off x="0" y="0"/>
          <a:ext cx="0" cy="0"/>
          <a:chOff x="0" y="0"/>
          <a:chExt cx="0" cy="0"/>
        </a:xfrm>
      </p:grpSpPr>
      <p:sp>
        <p:nvSpPr>
          <p:cNvPr id="94" name="Google Shape;94;p1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5" name="Google Shape;95;p1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6" name="Google Shape;96;p1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97" name="Google Shape;97;p1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98" name="Google Shape;98;p11"/>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2_Activity_French">
  <p:cSld name="2_Activity_French">
    <p:spTree>
      <p:nvGrpSpPr>
        <p:cNvPr id="1" name="Shape 99"/>
        <p:cNvGrpSpPr/>
        <p:nvPr/>
      </p:nvGrpSpPr>
      <p:grpSpPr>
        <a:xfrm>
          <a:off x="0" y="0"/>
          <a:ext cx="0" cy="0"/>
          <a:chOff x="0" y="0"/>
          <a:chExt cx="0" cy="0"/>
        </a:xfrm>
      </p:grpSpPr>
      <p:sp>
        <p:nvSpPr>
          <p:cNvPr id="100" name="Google Shape;100;p12"/>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01" name="Google Shape;101;p12"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02" name="Google Shape;102;p1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3" name="Google Shape;103;p12"/>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Pour réaliser l'exercice,</a:t>
            </a:r>
            <a:br>
              <a:rPr lang="fr-FR" sz="2800">
                <a:solidFill>
                  <a:schemeClr val="dk1"/>
                </a:solidFill>
                <a:latin typeface="Arial"/>
                <a:ea typeface="Arial"/>
                <a:cs typeface="Arial"/>
                <a:sym typeface="Arial"/>
              </a:rPr>
            </a:br>
            <a:r>
              <a:rPr lang="fr-FR" sz="2800">
                <a:solidFill>
                  <a:schemeClr val="dk1"/>
                </a:solidFill>
                <a:latin typeface="Arial"/>
                <a:ea typeface="Arial"/>
                <a:cs typeface="Arial"/>
                <a:sym typeface="Arial"/>
              </a:rPr>
              <a:t>veuillez consulter le cahier d'exercices du participant.</a:t>
            </a:r>
            <a:endParaRPr sz="2800" strike="sngStrike">
              <a:solidFill>
                <a:schemeClr val="dk1"/>
              </a:solidFill>
              <a:latin typeface="Arial"/>
              <a:ea typeface="Arial"/>
              <a:cs typeface="Arial"/>
              <a:sym typeface="Arial"/>
            </a:endParaRPr>
          </a:p>
        </p:txBody>
      </p:sp>
      <p:sp>
        <p:nvSpPr>
          <p:cNvPr id="104" name="Google Shape;104;p1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05" name="Google Shape;105;p12"/>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06" name="Google Shape;106;p12"/>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Activity_Blank">
  <p:cSld name="Activity_Blank">
    <p:spTree>
      <p:nvGrpSpPr>
        <p:cNvPr id="1" name="Shape 107"/>
        <p:cNvGrpSpPr/>
        <p:nvPr/>
      </p:nvGrpSpPr>
      <p:grpSpPr>
        <a:xfrm>
          <a:off x="0" y="0"/>
          <a:ext cx="0" cy="0"/>
          <a:chOff x="0" y="0"/>
          <a:chExt cx="0" cy="0"/>
        </a:xfrm>
      </p:grpSpPr>
      <p:pic>
        <p:nvPicPr>
          <p:cNvPr id="108" name="Google Shape;108;p13"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09" name="Google Shape;109;p1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0" name="Google Shape;110;p13"/>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1" name="Google Shape;111;p1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2" name="Google Shape;112;p1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13" name="Google Shape;113;p13"/>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14" name="Google Shape;114;p13"/>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Activity_Answer">
  <p:cSld name="Activity_Answer">
    <p:spTree>
      <p:nvGrpSpPr>
        <p:cNvPr id="1" name="Shape 115"/>
        <p:cNvGrpSpPr/>
        <p:nvPr/>
      </p:nvGrpSpPr>
      <p:grpSpPr>
        <a:xfrm>
          <a:off x="0" y="0"/>
          <a:ext cx="0" cy="0"/>
          <a:chOff x="0" y="0"/>
          <a:chExt cx="0" cy="0"/>
        </a:xfrm>
      </p:grpSpPr>
      <p:pic>
        <p:nvPicPr>
          <p:cNvPr id="116" name="Google Shape;116;p14"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17" name="Google Shape;117;p1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8" name="Google Shape;118;p14"/>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9" name="Google Shape;119;p1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20" name="Google Shape;120;p1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21" name="Google Shape;121;p14"/>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22" name="Google Shape;122;p14"/>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123"/>
        <p:cNvGrpSpPr/>
        <p:nvPr/>
      </p:nvGrpSpPr>
      <p:grpSpPr>
        <a:xfrm>
          <a:off x="0" y="0"/>
          <a:ext cx="0" cy="0"/>
          <a:chOff x="0" y="0"/>
          <a:chExt cx="0" cy="0"/>
        </a:xfrm>
      </p:grpSpPr>
      <p:sp>
        <p:nvSpPr>
          <p:cNvPr id="124" name="Google Shape;124;p15"/>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25" name="Google Shape;125;p15"/>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126" name="Google Shape;126;p15"/>
          <p:cNvSpPr txBox="1">
            <a:spLocks noGrp="1"/>
          </p:cNvSpPr>
          <p:nvPr>
            <p:ph type="body" idx="1"/>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127" name="Google Shape;127;p15"/>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pic>
        <p:nvPicPr>
          <p:cNvPr id="128" name="Google Shape;128;p15"/>
          <p:cNvPicPr preferRelativeResize="0"/>
          <p:nvPr/>
        </p:nvPicPr>
        <p:blipFill rotWithShape="1">
          <a:blip r:embed="rId2">
            <a:alphaModFix/>
          </a:blip>
          <a:srcRect/>
          <a:stretch/>
        </p:blipFill>
        <p:spPr>
          <a:xfrm>
            <a:off x="518160" y="279657"/>
            <a:ext cx="1920240" cy="886664"/>
          </a:xfrm>
          <a:prstGeom prst="rect">
            <a:avLst/>
          </a:prstGeom>
          <a:noFill/>
          <a:ln>
            <a:noFill/>
          </a:ln>
        </p:spPr>
      </p:pic>
      <p:sp>
        <p:nvSpPr>
          <p:cNvPr id="129" name="Google Shape;129;p15"/>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130" name="Google Shape;130;p15"/>
          <p:cNvPicPr preferRelativeResize="0"/>
          <p:nvPr/>
        </p:nvPicPr>
        <p:blipFill rotWithShape="1">
          <a:blip r:embed="rId3">
            <a:alphaModFix/>
          </a:blip>
          <a:srcRect/>
          <a:stretch/>
        </p:blipFill>
        <p:spPr>
          <a:xfrm>
            <a:off x="7235207" y="1550094"/>
            <a:ext cx="4438633" cy="4105231"/>
          </a:xfrm>
          <a:prstGeom prst="rect">
            <a:avLst/>
          </a:prstGeom>
          <a:noFill/>
          <a:ln>
            <a:noFill/>
          </a:ln>
        </p:spPr>
      </p:pic>
      <p:pic>
        <p:nvPicPr>
          <p:cNvPr id="131" name="Google Shape;131;p15"/>
          <p:cNvPicPr preferRelativeResize="0"/>
          <p:nvPr/>
        </p:nvPicPr>
        <p:blipFill rotWithShape="1">
          <a:blip r:embed="rId3">
            <a:alphaModFix/>
          </a:blip>
          <a:srcRect/>
          <a:stretch/>
        </p:blipFill>
        <p:spPr>
          <a:xfrm>
            <a:off x="7235207" y="1550094"/>
            <a:ext cx="4438633" cy="4105231"/>
          </a:xfrm>
          <a:prstGeom prst="rect">
            <a:avLst/>
          </a:prstGeom>
          <a:noFill/>
          <a:ln>
            <a:noFill/>
          </a:ln>
        </p:spPr>
      </p:pic>
      <p:sp>
        <p:nvSpPr>
          <p:cNvPr id="132" name="Google Shape;132;p15"/>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3" name="Google Shape;133;p15"/>
          <p:cNvSpPr txBox="1"/>
          <p:nvPr/>
        </p:nvSpPr>
        <p:spPr>
          <a:xfrm>
            <a:off x="520953" y="3105834"/>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pic>
        <p:nvPicPr>
          <p:cNvPr id="134" name="Google Shape;134;p15"/>
          <p:cNvPicPr preferRelativeResize="0"/>
          <p:nvPr/>
        </p:nvPicPr>
        <p:blipFill rotWithShape="1">
          <a:blip r:embed="rId4">
            <a:alphaModFix/>
          </a:blip>
          <a:srcRect/>
          <a:stretch/>
        </p:blipFill>
        <p:spPr>
          <a:xfrm>
            <a:off x="10230534" y="279657"/>
            <a:ext cx="1443306" cy="91440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Title Slide 2">
  <p:cSld name="1_Title Slide 2">
    <p:spTree>
      <p:nvGrpSpPr>
        <p:cNvPr id="1" name="Shape 135"/>
        <p:cNvGrpSpPr/>
        <p:nvPr/>
      </p:nvGrpSpPr>
      <p:grpSpPr>
        <a:xfrm>
          <a:off x="0" y="0"/>
          <a:ext cx="0" cy="0"/>
          <a:chOff x="0" y="0"/>
          <a:chExt cx="0" cy="0"/>
        </a:xfrm>
      </p:grpSpPr>
      <p:sp>
        <p:nvSpPr>
          <p:cNvPr id="136" name="Google Shape;136;p16"/>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37" name="Google Shape;137;p16"/>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38" name="Google Shape;138;p16"/>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39" name="Google Shape;139;p16"/>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140" name="Google Shape;140;p16"/>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141" name="Google Shape;141;p16"/>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142" name="Google Shape;142;p16"/>
          <p:cNvSpPr txBox="1"/>
          <p:nvPr/>
        </p:nvSpPr>
        <p:spPr>
          <a:xfrm>
            <a:off x="518160" y="3851013"/>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sp>
        <p:nvSpPr>
          <p:cNvPr id="143" name="Google Shape;143;p16"/>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44" name="Google Shape;144;p16"/>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45" name="Google Shape;145;p16"/>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146" name="Google Shape;146;p16"/>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_Custom Layout 1">
  <p:cSld name="1_Custom Layout 1">
    <p:spTree>
      <p:nvGrpSpPr>
        <p:cNvPr id="1" name="Shape 147"/>
        <p:cNvGrpSpPr/>
        <p:nvPr/>
      </p:nvGrpSpPr>
      <p:grpSpPr>
        <a:xfrm>
          <a:off x="0" y="0"/>
          <a:ext cx="0" cy="0"/>
          <a:chOff x="0" y="0"/>
          <a:chExt cx="0" cy="0"/>
        </a:xfrm>
      </p:grpSpPr>
      <p:sp>
        <p:nvSpPr>
          <p:cNvPr id="148" name="Google Shape;148;p1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49" name="Google Shape;149;p1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0" name="Google Shape;150;p1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1" name="Google Shape;151;p1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52" name="Google Shape;152;p1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53" name="Google Shape;153;p17"/>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154" name="Google Shape;154;p17"/>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ustom Layout 2 w/ Reference Box">
  <p:cSld name="Custom Layout 2 w/ Reference Box">
    <p:spTree>
      <p:nvGrpSpPr>
        <p:cNvPr id="1" name="Shape 155"/>
        <p:cNvGrpSpPr/>
        <p:nvPr/>
      </p:nvGrpSpPr>
      <p:grpSpPr>
        <a:xfrm>
          <a:off x="0" y="0"/>
          <a:ext cx="0" cy="0"/>
          <a:chOff x="0" y="0"/>
          <a:chExt cx="0" cy="0"/>
        </a:xfrm>
      </p:grpSpPr>
      <p:sp>
        <p:nvSpPr>
          <p:cNvPr id="156" name="Google Shape;156;p18"/>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7" name="Google Shape;157;p1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58" name="Google Shape;158;p1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9" name="Google Shape;159;p18"/>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60" name="Google Shape;160;p1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1" name="Google Shape;161;p1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62" name="Google Shape;162;p1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63"/>
        <p:cNvGrpSpPr/>
        <p:nvPr/>
      </p:nvGrpSpPr>
      <p:grpSpPr>
        <a:xfrm>
          <a:off x="0" y="0"/>
          <a:ext cx="0" cy="0"/>
          <a:chOff x="0" y="0"/>
          <a:chExt cx="0" cy="0"/>
        </a:xfrm>
      </p:grpSpPr>
      <p:sp>
        <p:nvSpPr>
          <p:cNvPr id="164" name="Google Shape;164;p19"/>
          <p:cNvSpPr txBox="1"/>
          <p:nvPr/>
        </p:nvSpPr>
        <p:spPr>
          <a:xfrm>
            <a:off x="838200" y="422510"/>
            <a:ext cx="614362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Course Icons </a:t>
            </a:r>
            <a:r>
              <a:rPr lang="fr-FR" sz="4400" b="0" i="0" u="none" strike="noStrike" cap="none">
                <a:solidFill>
                  <a:srgbClr val="000000"/>
                </a:solidFill>
                <a:latin typeface="Libre Franklin Medium"/>
                <a:ea typeface="Libre Franklin Medium"/>
                <a:cs typeface="Libre Franklin Medium"/>
                <a:sym typeface="Libre Franklin Medium"/>
              </a:rPr>
              <a:t>Key</a:t>
            </a:r>
            <a:endParaRPr sz="1800">
              <a:solidFill>
                <a:schemeClr val="dk1"/>
              </a:solidFill>
              <a:latin typeface="Arial"/>
              <a:ea typeface="Arial"/>
              <a:cs typeface="Arial"/>
              <a:sym typeface="Arial"/>
            </a:endParaRPr>
          </a:p>
        </p:txBody>
      </p:sp>
      <p:sp>
        <p:nvSpPr>
          <p:cNvPr id="165" name="Google Shape;165;p1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166" name="Google Shape;166;p19"/>
          <p:cNvGraphicFramePr/>
          <p:nvPr/>
        </p:nvGraphicFramePr>
        <p:xfrm>
          <a:off x="1505065" y="1917027"/>
          <a:ext cx="3000000" cy="3000000"/>
        </p:xfrm>
        <a:graphic>
          <a:graphicData uri="http://schemas.openxmlformats.org/drawingml/2006/table">
            <a:tbl>
              <a:tblPr>
                <a:noFill/>
                <a:tableStyleId>{55065E02-FC35-4695-A4F0-BF5E3263A22E}</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Icon</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Use</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Objectives </a:t>
                      </a:r>
                      <a:r>
                        <a:rPr lang="fr-FR" sz="2000" b="0">
                          <a:solidFill>
                            <a:schemeClr val="dk1"/>
                          </a:solidFill>
                          <a:latin typeface="Arial"/>
                          <a:ea typeface="Arial"/>
                          <a:cs typeface="Arial"/>
                          <a:sym typeface="Arial"/>
                        </a:rPr>
                        <a:t>of</a:t>
                      </a:r>
                      <a:r>
                        <a:rPr lang="fr-FR" sz="2000">
                          <a:solidFill>
                            <a:schemeClr val="dk1"/>
                          </a:solidFill>
                          <a:latin typeface="Arial"/>
                          <a:ea typeface="Arial"/>
                          <a:cs typeface="Arial"/>
                          <a:sym typeface="Arial"/>
                        </a:rPr>
                        <a:t> the lesson</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Discovery Dialogue </a:t>
                      </a:r>
                      <a:r>
                        <a:rPr lang="fr-FR" sz="2000">
                          <a:solidFill>
                            <a:schemeClr val="dk1"/>
                          </a:solidFill>
                          <a:latin typeface="Arial"/>
                          <a:ea typeface="Arial"/>
                          <a:cs typeface="Arial"/>
                          <a:sym typeface="Arial"/>
                        </a:rPr>
                        <a:t>invites sharing of ideas and experiences</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Activity </a:t>
                      </a:r>
                      <a:r>
                        <a:rPr lang="fr-FR" sz="2000" b="0">
                          <a:solidFill>
                            <a:schemeClr val="dk1"/>
                          </a:solidFill>
                          <a:latin typeface="Arial"/>
                          <a:ea typeface="Arial"/>
                          <a:cs typeface="Arial"/>
                          <a:sym typeface="Arial"/>
                        </a:rPr>
                        <a:t>completed by </a:t>
                      </a:r>
                      <a:r>
                        <a:rPr lang="fr-FR" sz="2000">
                          <a:solidFill>
                            <a:schemeClr val="dk1"/>
                          </a:solidFill>
                          <a:latin typeface="Arial"/>
                          <a:ea typeface="Arial"/>
                          <a:cs typeface="Arial"/>
                          <a:sym typeface="Arial"/>
                        </a:rPr>
                        <a:t>individual or group</a:t>
                      </a:r>
                      <a:endParaRPr sz="18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Highlight </a:t>
                      </a:r>
                      <a:r>
                        <a:rPr lang="fr-FR" sz="2000" b="0">
                          <a:solidFill>
                            <a:schemeClr val="dk1"/>
                          </a:solidFill>
                          <a:latin typeface="Arial"/>
                          <a:ea typeface="Arial"/>
                          <a:cs typeface="Arial"/>
                          <a:sym typeface="Arial"/>
                        </a:rPr>
                        <a:t>of </a:t>
                      </a:r>
                      <a:r>
                        <a:rPr lang="fr-FR" sz="2000">
                          <a:solidFill>
                            <a:schemeClr val="dk1"/>
                          </a:solidFill>
                          <a:latin typeface="Arial"/>
                          <a:ea typeface="Arial"/>
                          <a:cs typeface="Arial"/>
                          <a:sym typeface="Arial"/>
                        </a:rPr>
                        <a:t>multisectoral or One Health approach</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167" name="Google Shape;167;p19"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168" name="Google Shape;168;p19"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69" name="Google Shape;169;p19"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70" name="Google Shape;170;p19"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171" name="Google Shape;171;p1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72" name="Google Shape;172;p19"/>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173" name="Google Shape;173;p19"/>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bjectives">
  <p:cSld name="Objectives">
    <p:spTree>
      <p:nvGrpSpPr>
        <p:cNvPr id="1" name="Shape 174"/>
        <p:cNvGrpSpPr/>
        <p:nvPr/>
      </p:nvGrpSpPr>
      <p:grpSpPr>
        <a:xfrm>
          <a:off x="0" y="0"/>
          <a:ext cx="0" cy="0"/>
          <a:chOff x="0" y="0"/>
          <a:chExt cx="0" cy="0"/>
        </a:xfrm>
      </p:grpSpPr>
      <p:pic>
        <p:nvPicPr>
          <p:cNvPr id="175" name="Google Shape;175;p20"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176" name="Google Shape;176;p2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77" name="Google Shape;177;p2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8" name="Google Shape;178;p20"/>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Learning Objectives</a:t>
            </a:r>
            <a:endParaRPr sz="1800">
              <a:solidFill>
                <a:schemeClr val="dk1"/>
              </a:solidFill>
              <a:latin typeface="Arial"/>
              <a:ea typeface="Arial"/>
              <a:cs typeface="Arial"/>
              <a:sym typeface="Arial"/>
            </a:endParaRPr>
          </a:p>
        </p:txBody>
      </p:sp>
      <p:sp>
        <p:nvSpPr>
          <p:cNvPr id="179" name="Google Shape;179;p2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80" name="Google Shape;180;p20"/>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81" name="Google Shape;181;p20"/>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Objectives_French">
  <p:cSld name="1_Objectives_French">
    <p:spTree>
      <p:nvGrpSpPr>
        <p:cNvPr id="1" name="Shape 26"/>
        <p:cNvGrpSpPr/>
        <p:nvPr/>
      </p:nvGrpSpPr>
      <p:grpSpPr>
        <a:xfrm>
          <a:off x="0" y="0"/>
          <a:ext cx="0" cy="0"/>
          <a:chOff x="0" y="0"/>
          <a:chExt cx="0" cy="0"/>
        </a:xfrm>
      </p:grpSpPr>
      <p:pic>
        <p:nvPicPr>
          <p:cNvPr id="27" name="Google Shape;27;p3"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28" name="Google Shape;28;p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9" name="Google Shape;29;p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0" name="Google Shape;30;p3"/>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dirty="0">
                <a:solidFill>
                  <a:srgbClr val="000000"/>
                </a:solidFill>
                <a:latin typeface="Franklin Gothic Medium" panose="020B0603020102020204" pitchFamily="34" charset="0"/>
                <a:ea typeface="Libre Franklin Medium"/>
                <a:cs typeface="Libre Franklin Medium"/>
                <a:sym typeface="Libre Franklin Medium"/>
              </a:rPr>
              <a:t>Objectifs d'apprentissage</a:t>
            </a:r>
            <a:endParaRPr sz="4400" dirty="0">
              <a:solidFill>
                <a:schemeClr val="dk1"/>
              </a:solidFill>
              <a:latin typeface="Franklin Gothic Medium" panose="020B0603020102020204" pitchFamily="34" charset="0"/>
              <a:ea typeface="Arial"/>
              <a:cs typeface="Arial"/>
              <a:sym typeface="Arial"/>
            </a:endParaRPr>
          </a:p>
        </p:txBody>
      </p:sp>
      <p:sp>
        <p:nvSpPr>
          <p:cNvPr id="31" name="Google Shape;31;p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2" name="Google Shape;32;p3"/>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33" name="Google Shape;33;p3"/>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urveillance Cycle">
  <p:cSld name="Surveillance Cycle">
    <p:spTree>
      <p:nvGrpSpPr>
        <p:cNvPr id="1" name="Shape 182"/>
        <p:cNvGrpSpPr/>
        <p:nvPr/>
      </p:nvGrpSpPr>
      <p:grpSpPr>
        <a:xfrm>
          <a:off x="0" y="0"/>
          <a:ext cx="0" cy="0"/>
          <a:chOff x="0" y="0"/>
          <a:chExt cx="0" cy="0"/>
        </a:xfrm>
      </p:grpSpPr>
      <p:sp>
        <p:nvSpPr>
          <p:cNvPr id="183" name="Google Shape;183;p21"/>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84" name="Google Shape;184;p2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5" name="Google Shape;185;p2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86" name="Google Shape;186;p2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87" name="Google Shape;187;p21"/>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_Surveillance Cycle_French">
  <p:cSld name="1_Surveillance Cycle_French">
    <p:spTree>
      <p:nvGrpSpPr>
        <p:cNvPr id="1" name="Shape 188"/>
        <p:cNvGrpSpPr/>
        <p:nvPr/>
      </p:nvGrpSpPr>
      <p:grpSpPr>
        <a:xfrm>
          <a:off x="0" y="0"/>
          <a:ext cx="0" cy="0"/>
          <a:chOff x="0" y="0"/>
          <a:chExt cx="0" cy="0"/>
        </a:xfrm>
      </p:grpSpPr>
      <p:sp>
        <p:nvSpPr>
          <p:cNvPr id="189" name="Google Shape;189;p22"/>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90" name="Google Shape;190;p2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1" name="Google Shape;191;p2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2" name="Google Shape;192;p22"/>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93" name="Google Shape;193;p22"/>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Surveillance Cycle + Monitor">
  <p:cSld name="Surveillance Cycle + Monitor">
    <p:spTree>
      <p:nvGrpSpPr>
        <p:cNvPr id="1" name="Shape 194"/>
        <p:cNvGrpSpPr/>
        <p:nvPr/>
      </p:nvGrpSpPr>
      <p:grpSpPr>
        <a:xfrm>
          <a:off x="0" y="0"/>
          <a:ext cx="0" cy="0"/>
          <a:chOff x="0" y="0"/>
          <a:chExt cx="0" cy="0"/>
        </a:xfrm>
      </p:grpSpPr>
      <p:sp>
        <p:nvSpPr>
          <p:cNvPr id="195" name="Google Shape;195;p23"/>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96" name="Google Shape;196;p23"/>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7" name="Google Shape;197;p23"/>
          <p:cNvSpPr txBox="1"/>
          <p:nvPr/>
        </p:nvSpPr>
        <p:spPr>
          <a:xfrm>
            <a:off x="3914774" y="3353633"/>
            <a:ext cx="4772025"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MONITOR</a:t>
            </a:r>
            <a:endParaRPr/>
          </a:p>
        </p:txBody>
      </p:sp>
      <p:sp>
        <p:nvSpPr>
          <p:cNvPr id="198" name="Google Shape;198;p2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9" name="Google Shape;199;p2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0" name="Google Shape;200;p23"/>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01" name="Google Shape;201;p23"/>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Activity">
  <p:cSld name="Activity">
    <p:spTree>
      <p:nvGrpSpPr>
        <p:cNvPr id="1" name="Shape 202"/>
        <p:cNvGrpSpPr/>
        <p:nvPr/>
      </p:nvGrpSpPr>
      <p:grpSpPr>
        <a:xfrm>
          <a:off x="0" y="0"/>
          <a:ext cx="0" cy="0"/>
          <a:chOff x="0" y="0"/>
          <a:chExt cx="0" cy="0"/>
        </a:xfrm>
      </p:grpSpPr>
      <p:sp>
        <p:nvSpPr>
          <p:cNvPr id="203" name="Google Shape;203;p24"/>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04" name="Google Shape;204;p24"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05" name="Google Shape;205;p2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6" name="Google Shape;206;p24"/>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To complete the exercise, </a:t>
            </a:r>
            <a:endParaRPr/>
          </a:p>
          <a:p>
            <a:pPr marL="0" marR="0" lvl="0" indent="0" algn="ctr" rtl="0">
              <a:spcBef>
                <a:spcPts val="0"/>
              </a:spcBef>
              <a:spcAft>
                <a:spcPts val="0"/>
              </a:spcAft>
              <a:buNone/>
            </a:pPr>
            <a:r>
              <a:rPr lang="fr-FR" sz="2800">
                <a:solidFill>
                  <a:schemeClr val="dk1"/>
                </a:solidFill>
                <a:latin typeface="Arial"/>
                <a:ea typeface="Arial"/>
                <a:cs typeface="Arial"/>
                <a:sym typeface="Arial"/>
              </a:rPr>
              <a:t>please turn to your Participant Exercise Book.</a:t>
            </a:r>
            <a:endParaRPr sz="2800" strike="sngStrike">
              <a:solidFill>
                <a:schemeClr val="dk1"/>
              </a:solidFill>
              <a:latin typeface="Arial"/>
              <a:ea typeface="Arial"/>
              <a:cs typeface="Arial"/>
              <a:sym typeface="Arial"/>
            </a:endParaRPr>
          </a:p>
        </p:txBody>
      </p:sp>
      <p:sp>
        <p:nvSpPr>
          <p:cNvPr id="207" name="Google Shape;207;p2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8" name="Google Shape;208;p24"/>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09" name="Google Shape;209;p24"/>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One Health">
  <p:cSld name="One Health">
    <p:spTree>
      <p:nvGrpSpPr>
        <p:cNvPr id="1" name="Shape 210"/>
        <p:cNvGrpSpPr/>
        <p:nvPr/>
      </p:nvGrpSpPr>
      <p:grpSpPr>
        <a:xfrm>
          <a:off x="0" y="0"/>
          <a:ext cx="0" cy="0"/>
          <a:chOff x="0" y="0"/>
          <a:chExt cx="0" cy="0"/>
        </a:xfrm>
      </p:grpSpPr>
      <p:sp>
        <p:nvSpPr>
          <p:cNvPr id="211" name="Google Shape;211;p25"/>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2" name="Google Shape;212;p2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13" name="Google Shape;213;p25" descr="A picture containing vector graphics&#10;&#10;Description automatically generated"/>
          <p:cNvPicPr preferRelativeResize="0"/>
          <p:nvPr/>
        </p:nvPicPr>
        <p:blipFill rotWithShape="1">
          <a:blip r:embed="rId2">
            <a:alphaModFix/>
          </a:blip>
          <a:srcRect/>
          <a:stretch/>
        </p:blipFill>
        <p:spPr>
          <a:xfrm>
            <a:off x="10472404" y="128052"/>
            <a:ext cx="1223563" cy="1223563"/>
          </a:xfrm>
          <a:prstGeom prst="rect">
            <a:avLst/>
          </a:prstGeom>
          <a:noFill/>
          <a:ln>
            <a:noFill/>
          </a:ln>
        </p:spPr>
      </p:pic>
      <p:sp>
        <p:nvSpPr>
          <p:cNvPr id="214" name="Google Shape;214;p2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5" name="Google Shape;215;p2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6" name="Google Shape;216;p25"/>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17" name="Google Shape;217;p25"/>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218"/>
        <p:cNvGrpSpPr/>
        <p:nvPr/>
      </p:nvGrpSpPr>
      <p:grpSpPr>
        <a:xfrm>
          <a:off x="0" y="0"/>
          <a:ext cx="0" cy="0"/>
          <a:chOff x="0" y="0"/>
          <a:chExt cx="0" cy="0"/>
        </a:xfrm>
      </p:grpSpPr>
      <p:sp>
        <p:nvSpPr>
          <p:cNvPr id="219" name="Google Shape;219;p26"/>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0" name="Google Shape;220;p2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1" name="Google Shape;221;p2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2" name="Google Shape;222;p26"/>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23" name="Google Shape;223;p26"/>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References">
  <p:cSld name="References">
    <p:spTree>
      <p:nvGrpSpPr>
        <p:cNvPr id="1" name="Shape 224"/>
        <p:cNvGrpSpPr/>
        <p:nvPr/>
      </p:nvGrpSpPr>
      <p:grpSpPr>
        <a:xfrm>
          <a:off x="0" y="0"/>
          <a:ext cx="0" cy="0"/>
          <a:chOff x="0" y="0"/>
          <a:chExt cx="0" cy="0"/>
        </a:xfrm>
      </p:grpSpPr>
      <p:sp>
        <p:nvSpPr>
          <p:cNvPr id="225" name="Google Shape;225;p2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6" name="Google Shape;226;p2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7" name="Google Shape;227;p2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8" name="Google Shape;228;p2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9" name="Google Shape;229;p2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0" name="Google Shape;230;p2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1"/>
        <p:cNvGrpSpPr/>
        <p:nvPr/>
      </p:nvGrpSpPr>
      <p:grpSpPr>
        <a:xfrm>
          <a:off x="0" y="0"/>
          <a:ext cx="0" cy="0"/>
          <a:chOff x="0" y="0"/>
          <a:chExt cx="0" cy="0"/>
        </a:xfrm>
      </p:grpSpPr>
      <p:sp>
        <p:nvSpPr>
          <p:cNvPr id="232" name="Google Shape;232;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3" name="Google Shape;233;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4" name="Google Shape;234;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r-FR"/>
              <a:t>‹#›</a:t>
            </a:fld>
            <a:endParaRPr/>
          </a:p>
        </p:txBody>
      </p:sp>
      <p:sp>
        <p:nvSpPr>
          <p:cNvPr id="235" name="Google Shape;235;p28"/>
          <p:cNvSpPr/>
          <p:nvPr/>
        </p:nvSpPr>
        <p:spPr>
          <a:xfrm>
            <a:off x="0" y="0"/>
            <a:ext cx="12192000" cy="6858000"/>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6" name="Google Shape;236;p28"/>
          <p:cNvSpPr/>
          <p:nvPr/>
        </p:nvSpPr>
        <p:spPr>
          <a:xfrm>
            <a:off x="9540691" y="6196031"/>
            <a:ext cx="2651760" cy="73152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7" name="Google Shape;237;p2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8" name="Google Shape;238;p28"/>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239" name="Google Shape;239;p28"/>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40" name="Google Shape;240;p28"/>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41" name="Google Shape;241;p28"/>
          <p:cNvPicPr preferRelativeResize="0"/>
          <p:nvPr/>
        </p:nvPicPr>
        <p:blipFill rotWithShape="1">
          <a:blip r:embed="rId4">
            <a:alphaModFix/>
          </a:blip>
          <a:srcRect/>
          <a:stretch/>
        </p:blipFill>
        <p:spPr>
          <a:xfrm>
            <a:off x="11226801" y="6108700"/>
            <a:ext cx="895351" cy="723900"/>
          </a:xfrm>
          <a:prstGeom prst="rect">
            <a:avLst/>
          </a:prstGeom>
          <a:noFill/>
          <a:ln>
            <a:noFill/>
          </a:ln>
        </p:spPr>
      </p:pic>
      <p:sp>
        <p:nvSpPr>
          <p:cNvPr id="242" name="Google Shape;242;p28"/>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43"/>
        <p:cNvGrpSpPr/>
        <p:nvPr/>
      </p:nvGrpSpPr>
      <p:grpSpPr>
        <a:xfrm>
          <a:off x="0" y="0"/>
          <a:ext cx="0" cy="0"/>
          <a:chOff x="0" y="0"/>
          <a:chExt cx="0" cy="0"/>
        </a:xfrm>
      </p:grpSpPr>
      <p:sp>
        <p:nvSpPr>
          <p:cNvPr id="244" name="Google Shape;244;p29"/>
          <p:cNvSpPr/>
          <p:nvPr/>
        </p:nvSpPr>
        <p:spPr>
          <a:xfrm>
            <a:off x="0" y="0"/>
            <a:ext cx="12192000" cy="63563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5" name="Google Shape;245;p2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6" name="Google Shape;246;p2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47" name="Google Shape;247;p2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48" name="Google Shape;248;p2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249"/>
        <p:cNvGrpSpPr/>
        <p:nvPr/>
      </p:nvGrpSpPr>
      <p:grpSpPr>
        <a:xfrm>
          <a:off x="0" y="0"/>
          <a:ext cx="0" cy="0"/>
          <a:chOff x="0" y="0"/>
          <a:chExt cx="0" cy="0"/>
        </a:xfrm>
      </p:grpSpPr>
      <p:sp>
        <p:nvSpPr>
          <p:cNvPr id="250" name="Google Shape;250;p30"/>
          <p:cNvSpPr txBox="1">
            <a:spLocks noGrp="1"/>
          </p:cNvSpPr>
          <p:nvPr>
            <p:ph type="body" idx="1"/>
          </p:nvPr>
        </p:nvSpPr>
        <p:spPr>
          <a:xfrm>
            <a:off x="8617060" y="742949"/>
            <a:ext cx="2974848" cy="521208"/>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1" name="Google Shape;251;p30"/>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3_Custom Layout_French">
  <p:cSld name="3_Custom Layout_French">
    <p:spTree>
      <p:nvGrpSpPr>
        <p:cNvPr id="1" name="Shape 34"/>
        <p:cNvGrpSpPr/>
        <p:nvPr/>
      </p:nvGrpSpPr>
      <p:grpSpPr>
        <a:xfrm>
          <a:off x="0" y="0"/>
          <a:ext cx="0" cy="0"/>
          <a:chOff x="0" y="0"/>
          <a:chExt cx="0" cy="0"/>
        </a:xfrm>
      </p:grpSpPr>
      <p:sp>
        <p:nvSpPr>
          <p:cNvPr id="35" name="Google Shape;35;p4"/>
          <p:cNvSpPr txBox="1"/>
          <p:nvPr/>
        </p:nvSpPr>
        <p:spPr>
          <a:xfrm>
            <a:off x="838200" y="422510"/>
            <a:ext cx="743296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dirty="0">
                <a:solidFill>
                  <a:schemeClr val="dk1"/>
                </a:solidFill>
                <a:latin typeface="Franklin Gothic Medium" panose="020B0603020102020204" pitchFamily="34" charset="0"/>
                <a:ea typeface="Libre Franklin Medium"/>
                <a:cs typeface="Libre Franklin Medium"/>
                <a:sym typeface="Libre Franklin Medium"/>
              </a:rPr>
              <a:t>Clé des icônes de cours</a:t>
            </a:r>
            <a:endParaRPr sz="4400" dirty="0">
              <a:solidFill>
                <a:schemeClr val="dk1"/>
              </a:solidFill>
              <a:latin typeface="Franklin Gothic Medium" panose="020B0603020102020204" pitchFamily="34" charset="0"/>
              <a:ea typeface="Arial"/>
              <a:cs typeface="Arial"/>
              <a:sym typeface="Arial"/>
            </a:endParaRPr>
          </a:p>
        </p:txBody>
      </p:sp>
      <p:sp>
        <p:nvSpPr>
          <p:cNvPr id="36" name="Google Shape;36;p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37" name="Google Shape;37;p4"/>
          <p:cNvGraphicFramePr/>
          <p:nvPr/>
        </p:nvGraphicFramePr>
        <p:xfrm>
          <a:off x="1505065" y="1917027"/>
          <a:ext cx="9181875" cy="4276750"/>
        </p:xfrm>
        <a:graphic>
          <a:graphicData uri="http://schemas.openxmlformats.org/drawingml/2006/table">
            <a:tbl>
              <a:tblPr>
                <a:noFill/>
                <a:tableStyleId>{55065E02-FC35-4695-A4F0-BF5E3263A22E}</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Icône</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Utilisation</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Objectifs </a:t>
                      </a:r>
                      <a:r>
                        <a:rPr lang="fr-FR" sz="2000" b="0" u="none" strike="noStrike" cap="none">
                          <a:solidFill>
                            <a:schemeClr val="dk1"/>
                          </a:solidFill>
                          <a:latin typeface="Arial"/>
                          <a:ea typeface="Arial"/>
                          <a:cs typeface="Arial"/>
                          <a:sym typeface="Arial"/>
                        </a:rPr>
                        <a:t>de la leçon</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Dialogue de découverte </a:t>
                      </a:r>
                      <a:r>
                        <a:rPr lang="fr-FR" sz="2000" u="none" strike="noStrike" cap="none">
                          <a:solidFill>
                            <a:schemeClr val="dk1"/>
                          </a:solidFill>
                          <a:latin typeface="Arial"/>
                          <a:ea typeface="Arial"/>
                          <a:cs typeface="Arial"/>
                          <a:sym typeface="Arial"/>
                        </a:rPr>
                        <a:t>invite le partage d’idées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et d’expériences</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Activité </a:t>
                      </a:r>
                      <a:r>
                        <a:rPr lang="fr-FR" sz="2000" b="0" u="none" strike="noStrike" cap="none">
                          <a:solidFill>
                            <a:schemeClr val="dk1"/>
                          </a:solidFill>
                          <a:latin typeface="Arial"/>
                          <a:ea typeface="Arial"/>
                          <a:cs typeface="Arial"/>
                          <a:sym typeface="Arial"/>
                        </a:rPr>
                        <a:t>complétée individuellement ou en groupe</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Point saillant </a:t>
                      </a:r>
                      <a:r>
                        <a:rPr lang="fr-FR" sz="2000" b="0" u="none" strike="noStrike" cap="none">
                          <a:solidFill>
                            <a:schemeClr val="dk1"/>
                          </a:solidFill>
                          <a:latin typeface="Arial"/>
                          <a:ea typeface="Arial"/>
                          <a:cs typeface="Arial"/>
                          <a:sym typeface="Arial"/>
                        </a:rPr>
                        <a:t>d’une approche </a:t>
                      </a:r>
                      <a:r>
                        <a:rPr lang="fr-FR" sz="2000" u="none" strike="noStrike" cap="none">
                          <a:solidFill>
                            <a:schemeClr val="dk1"/>
                          </a:solidFill>
                          <a:latin typeface="Arial"/>
                          <a:ea typeface="Arial"/>
                          <a:cs typeface="Arial"/>
                          <a:sym typeface="Arial"/>
                        </a:rPr>
                        <a:t>multisectorielle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ou Une Seule Santé</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38" name="Google Shape;38;p4"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39" name="Google Shape;39;p4"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40" name="Google Shape;40;p4"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41" name="Google Shape;41;p4"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42" name="Google Shape;42;p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3" name="Google Shape;43;p4"/>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44" name="Google Shape;44;p4"/>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2_Custom Layout 1">
  <p:cSld name="2_Custom Layout 1">
    <p:spTree>
      <p:nvGrpSpPr>
        <p:cNvPr id="1" name="Shape 252"/>
        <p:cNvGrpSpPr/>
        <p:nvPr/>
      </p:nvGrpSpPr>
      <p:grpSpPr>
        <a:xfrm>
          <a:off x="0" y="0"/>
          <a:ext cx="0" cy="0"/>
          <a:chOff x="0" y="0"/>
          <a:chExt cx="0" cy="0"/>
        </a:xfrm>
      </p:grpSpPr>
      <p:sp>
        <p:nvSpPr>
          <p:cNvPr id="253" name="Google Shape;253;p3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4" name="Google Shape;254;p3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5" name="Google Shape;255;p31"/>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ustom Layout 1 w/ Reference Box">
  <p:cSld name="Custom Layout 1 w/ Reference Box">
    <p:spTree>
      <p:nvGrpSpPr>
        <p:cNvPr id="1" name="Shape 256"/>
        <p:cNvGrpSpPr/>
        <p:nvPr/>
      </p:nvGrpSpPr>
      <p:grpSpPr>
        <a:xfrm>
          <a:off x="0" y="0"/>
          <a:ext cx="0" cy="0"/>
          <a:chOff x="0" y="0"/>
          <a:chExt cx="0" cy="0"/>
        </a:xfrm>
      </p:grpSpPr>
      <p:sp>
        <p:nvSpPr>
          <p:cNvPr id="257" name="Google Shape;257;p3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8" name="Google Shape;258;p3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9" name="Google Shape;259;p32"/>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Title Only">
  <p:cSld name="Title Only">
    <p:spTree>
      <p:nvGrpSpPr>
        <p:cNvPr id="1" name="Shape 260"/>
        <p:cNvGrpSpPr/>
        <p:nvPr/>
      </p:nvGrpSpPr>
      <p:grpSpPr>
        <a:xfrm>
          <a:off x="0" y="0"/>
          <a:ext cx="0" cy="0"/>
          <a:chOff x="0" y="0"/>
          <a:chExt cx="0" cy="0"/>
        </a:xfrm>
      </p:grpSpPr>
      <p:sp>
        <p:nvSpPr>
          <p:cNvPr id="261" name="Google Shape;261;p33"/>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62" name="Google Shape;262;p33"/>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63" name="Google Shape;263;p33"/>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64" name="Google Shape;264;p33"/>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65" name="Google Shape;265;p33"/>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66" name="Google Shape;266;p33"/>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1_Surveillance Cycle Spanish">
  <p:cSld name="1_Surveillance Cycle Spanish">
    <p:spTree>
      <p:nvGrpSpPr>
        <p:cNvPr id="1" name="Shape 267"/>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Activity">
  <p:cSld name="1_Activity">
    <p:spTree>
      <p:nvGrpSpPr>
        <p:cNvPr id="1" name="Shape 268"/>
        <p:cNvGrpSpPr/>
        <p:nvPr/>
      </p:nvGrpSpPr>
      <p:grpSpPr>
        <a:xfrm>
          <a:off x="0" y="0"/>
          <a:ext cx="0" cy="0"/>
          <a:chOff x="0" y="0"/>
          <a:chExt cx="0" cy="0"/>
        </a:xfrm>
      </p:grpSpPr>
      <p:sp>
        <p:nvSpPr>
          <p:cNvPr id="269" name="Google Shape;269;p35"/>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70" name="Google Shape;270;p35"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71" name="Google Shape;271;p3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72" name="Google Shape;272;p35"/>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273" name="Google Shape;273;p3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1_Title only">
  <p:cSld name="1_Title only">
    <p:spTree>
      <p:nvGrpSpPr>
        <p:cNvPr id="1" name="Shape 274"/>
        <p:cNvGrpSpPr/>
        <p:nvPr/>
      </p:nvGrpSpPr>
      <p:grpSpPr>
        <a:xfrm>
          <a:off x="0" y="0"/>
          <a:ext cx="0" cy="0"/>
          <a:chOff x="0" y="0"/>
          <a:chExt cx="0" cy="0"/>
        </a:xfrm>
      </p:grpSpPr>
      <p:sp>
        <p:nvSpPr>
          <p:cNvPr id="275" name="Google Shape;275;p36"/>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76" name="Google Shape;276;p36"/>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77" name="Google Shape;277;p36"/>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78" name="Google Shape;278;p36"/>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79" name="Google Shape;279;p36"/>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80" name="Google Shape;280;p36"/>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2_Activity">
  <p:cSld name="2_Activity">
    <p:spTree>
      <p:nvGrpSpPr>
        <p:cNvPr id="1" name="Shape 281"/>
        <p:cNvGrpSpPr/>
        <p:nvPr/>
      </p:nvGrpSpPr>
      <p:grpSpPr>
        <a:xfrm>
          <a:off x="0" y="0"/>
          <a:ext cx="0" cy="0"/>
          <a:chOff x="0" y="0"/>
          <a:chExt cx="0" cy="0"/>
        </a:xfrm>
      </p:grpSpPr>
      <p:sp>
        <p:nvSpPr>
          <p:cNvPr id="282" name="Google Shape;282;p37"/>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83" name="Google Shape;283;p37"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84" name="Google Shape;284;p3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85" name="Google Shape;285;p37"/>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286" name="Google Shape;286;p3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3_Custom Layout 1">
  <p:cSld name="3_Custom Layout 1">
    <p:spTree>
      <p:nvGrpSpPr>
        <p:cNvPr id="1" name="Shape 287"/>
        <p:cNvGrpSpPr/>
        <p:nvPr/>
      </p:nvGrpSpPr>
      <p:grpSpPr>
        <a:xfrm>
          <a:off x="0" y="0"/>
          <a:ext cx="0" cy="0"/>
          <a:chOff x="0" y="0"/>
          <a:chExt cx="0" cy="0"/>
        </a:xfrm>
      </p:grpSpPr>
      <p:sp>
        <p:nvSpPr>
          <p:cNvPr id="288" name="Google Shape;288;p3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89" name="Google Shape;289;p3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0" name="Google Shape;290;p3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91" name="Google Shape;291;p38"/>
          <p:cNvPicPr preferRelativeResize="0"/>
          <p:nvPr/>
        </p:nvPicPr>
        <p:blipFill rotWithShape="1">
          <a:blip r:embed="rId2">
            <a:alphaModFix/>
          </a:blip>
          <a:srcRect/>
          <a:stretch/>
        </p:blipFill>
        <p:spPr>
          <a:xfrm>
            <a:off x="10958222" y="6330789"/>
            <a:ext cx="1136199" cy="505373"/>
          </a:xfrm>
          <a:prstGeom prst="rect">
            <a:avLst/>
          </a:prstGeom>
          <a:noFill/>
          <a:ln>
            <a:noFill/>
          </a:ln>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1_Comparison">
  <p:cSld name="1_Comparison">
    <p:spTree>
      <p:nvGrpSpPr>
        <p:cNvPr id="1" name="Shape 292"/>
        <p:cNvGrpSpPr/>
        <p:nvPr/>
      </p:nvGrpSpPr>
      <p:grpSpPr>
        <a:xfrm>
          <a:off x="0" y="0"/>
          <a:ext cx="0" cy="0"/>
          <a:chOff x="0" y="0"/>
          <a:chExt cx="0" cy="0"/>
        </a:xfrm>
      </p:grpSpPr>
      <p:sp>
        <p:nvSpPr>
          <p:cNvPr id="293" name="Google Shape;293;p39"/>
          <p:cNvSpPr txBox="1">
            <a:spLocks noGrp="1"/>
          </p:cNvSpPr>
          <p:nvPr>
            <p:ph type="body" idx="1"/>
          </p:nvPr>
        </p:nvSpPr>
        <p:spPr>
          <a:xfrm>
            <a:off x="838200" y="1473345"/>
            <a:ext cx="5157787"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94" name="Google Shape;294;p39"/>
          <p:cNvSpPr txBox="1">
            <a:spLocks noGrp="1"/>
          </p:cNvSpPr>
          <p:nvPr>
            <p:ph type="body" idx="2"/>
          </p:nvPr>
        </p:nvSpPr>
        <p:spPr>
          <a:xfrm>
            <a:off x="838200"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95" name="Google Shape;295;p39"/>
          <p:cNvSpPr txBox="1">
            <a:spLocks noGrp="1"/>
          </p:cNvSpPr>
          <p:nvPr>
            <p:ph type="body" idx="3"/>
          </p:nvPr>
        </p:nvSpPr>
        <p:spPr>
          <a:xfrm>
            <a:off x="6170612" y="1473345"/>
            <a:ext cx="5183188"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96" name="Google Shape;296;p39"/>
          <p:cNvSpPr txBox="1">
            <a:spLocks noGrp="1"/>
          </p:cNvSpPr>
          <p:nvPr>
            <p:ph type="body" idx="4"/>
          </p:nvPr>
        </p:nvSpPr>
        <p:spPr>
          <a:xfrm>
            <a:off x="6170612"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97" name="Google Shape;297;p3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98" name="Google Shape;298;p39"/>
          <p:cNvPicPr preferRelativeResize="0"/>
          <p:nvPr/>
        </p:nvPicPr>
        <p:blipFill rotWithShape="1">
          <a:blip r:embed="rId2">
            <a:alphaModFix/>
          </a:blip>
          <a:srcRect/>
          <a:stretch/>
        </p:blipFill>
        <p:spPr>
          <a:xfrm>
            <a:off x="10958222" y="6330789"/>
            <a:ext cx="1136199" cy="505373"/>
          </a:xfrm>
          <a:prstGeom prst="rect">
            <a:avLst/>
          </a:prstGeom>
          <a:noFill/>
          <a:ln>
            <a:noFill/>
          </a:ln>
        </p:spPr>
      </p:pic>
      <p:sp>
        <p:nvSpPr>
          <p:cNvPr id="299" name="Google Shape;299;p3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iscovery_Dialogue">
  <p:cSld name="Discovery_Dialogue">
    <p:spTree>
      <p:nvGrpSpPr>
        <p:cNvPr id="1" name="Shape 45"/>
        <p:cNvGrpSpPr/>
        <p:nvPr/>
      </p:nvGrpSpPr>
      <p:grpSpPr>
        <a:xfrm>
          <a:off x="0" y="0"/>
          <a:ext cx="0" cy="0"/>
          <a:chOff x="0" y="0"/>
          <a:chExt cx="0" cy="0"/>
        </a:xfrm>
      </p:grpSpPr>
      <p:pic>
        <p:nvPicPr>
          <p:cNvPr id="46" name="Google Shape;46;p5"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47" name="Google Shape;47;p5"/>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8" name="Google Shape;48;p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9" name="Google Shape;49;p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 name="Google Shape;50;p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1" name="Google Shape;51;p5"/>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52" name="Google Shape;52;p5"/>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Discovery_Dialogue">
  <p:cSld name="1_Discovery_Dialogue">
    <p:spTree>
      <p:nvGrpSpPr>
        <p:cNvPr id="1" name="Shape 53"/>
        <p:cNvGrpSpPr/>
        <p:nvPr/>
      </p:nvGrpSpPr>
      <p:grpSpPr>
        <a:xfrm>
          <a:off x="0" y="0"/>
          <a:ext cx="0" cy="0"/>
          <a:chOff x="0" y="0"/>
          <a:chExt cx="0" cy="0"/>
        </a:xfrm>
      </p:grpSpPr>
      <p:pic>
        <p:nvPicPr>
          <p:cNvPr id="54" name="Google Shape;54;p6"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55" name="Google Shape;55;p6"/>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6" name="Google Shape;56;p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7" name="Google Shape;57;p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8" name="Google Shape;58;p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9" name="Google Shape;59;p6"/>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60" name="Google Shape;60;p6"/>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ustom Layout 2">
  <p:cSld name="Custom Layout 2">
    <p:spTree>
      <p:nvGrpSpPr>
        <p:cNvPr id="1" name="Shape 61"/>
        <p:cNvGrpSpPr/>
        <p:nvPr/>
      </p:nvGrpSpPr>
      <p:grpSpPr>
        <a:xfrm>
          <a:off x="0" y="0"/>
          <a:ext cx="0" cy="0"/>
          <a:chOff x="0" y="0"/>
          <a:chExt cx="0" cy="0"/>
        </a:xfrm>
      </p:grpSpPr>
      <p:sp>
        <p:nvSpPr>
          <p:cNvPr id="62" name="Google Shape;62;p7"/>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3" name="Google Shape;63;p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4" name="Google Shape;64;p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5" name="Google Shape;65;p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66" name="Google Shape;66;p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67" name="Google Shape;67;p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Surveillance Cycle + Monitor_French">
  <p:cSld name="1_Surveillance Cycle + Monitor_French">
    <p:spTree>
      <p:nvGrpSpPr>
        <p:cNvPr id="1" name="Shape 68"/>
        <p:cNvGrpSpPr/>
        <p:nvPr/>
      </p:nvGrpSpPr>
      <p:grpSpPr>
        <a:xfrm>
          <a:off x="0" y="0"/>
          <a:ext cx="0" cy="0"/>
          <a:chOff x="0" y="0"/>
          <a:chExt cx="0" cy="0"/>
        </a:xfrm>
      </p:grpSpPr>
      <p:sp>
        <p:nvSpPr>
          <p:cNvPr id="69" name="Google Shape;69;p8"/>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dirty="0">
                <a:solidFill>
                  <a:schemeClr val="dk1"/>
                </a:solidFill>
                <a:latin typeface="Franklin Gothic Medium" panose="020B0603020102020204" pitchFamily="34" charset="0"/>
                <a:ea typeface="Libre Franklin Medium"/>
                <a:cs typeface="Libre Franklin Medium"/>
                <a:sym typeface="Libre Franklin Medium"/>
              </a:rPr>
              <a:t>Cycle de surveillance de la santé publique</a:t>
            </a:r>
            <a:endParaRPr sz="4400" dirty="0">
              <a:solidFill>
                <a:schemeClr val="dk1"/>
              </a:solidFill>
              <a:latin typeface="Franklin Gothic Medium" panose="020B0603020102020204" pitchFamily="34" charset="0"/>
              <a:ea typeface="Arial"/>
              <a:cs typeface="Arial"/>
              <a:sym typeface="Arial"/>
            </a:endParaRPr>
          </a:p>
        </p:txBody>
      </p:sp>
      <p:sp>
        <p:nvSpPr>
          <p:cNvPr id="70" name="Google Shape;70;p8"/>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1" name="Google Shape;71;p8"/>
          <p:cNvSpPr txBox="1"/>
          <p:nvPr/>
        </p:nvSpPr>
        <p:spPr>
          <a:xfrm>
            <a:off x="3357818" y="3353633"/>
            <a:ext cx="6060499"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dirty="0">
                <a:solidFill>
                  <a:srgbClr val="00943B"/>
                </a:solidFill>
                <a:latin typeface="Arial"/>
                <a:ea typeface="Arial"/>
                <a:cs typeface="Arial"/>
                <a:sym typeface="Arial"/>
              </a:rPr>
              <a:t>SUIVI</a:t>
            </a:r>
            <a:endParaRPr dirty="0"/>
          </a:p>
        </p:txBody>
      </p:sp>
      <p:sp>
        <p:nvSpPr>
          <p:cNvPr id="72" name="Google Shape;72;p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3" name="Google Shape;73;p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4" name="Google Shape;74;p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75" name="Google Shape;75;p8"/>
          <p:cNvPicPr preferRelativeResize="0"/>
          <p:nvPr/>
        </p:nvPicPr>
        <p:blipFill rotWithShape="1">
          <a:blip r:embed="rId3">
            <a:alphaModFix/>
          </a:blip>
          <a:srcRect/>
          <a:stretch/>
        </p:blipFill>
        <p:spPr>
          <a:xfrm>
            <a:off x="11057248" y="6241802"/>
            <a:ext cx="938147" cy="594360"/>
          </a:xfrm>
          <a:prstGeom prst="rect">
            <a:avLst/>
          </a:prstGeom>
          <a:noFill/>
          <a:ln>
            <a:noFill/>
          </a:ln>
        </p:spPr>
      </p:pic>
      <p:graphicFrame>
        <p:nvGraphicFramePr>
          <p:cNvPr id="2" name="Diagram 1">
            <a:extLst>
              <a:ext uri="{FF2B5EF4-FFF2-40B4-BE49-F238E27FC236}">
                <a16:creationId xmlns:a16="http://schemas.microsoft.com/office/drawing/2014/main" id="{F1B6FA76-0BE4-D123-AB7B-3EA9684BA674}"/>
              </a:ext>
            </a:extLst>
          </p:cNvPr>
          <p:cNvGraphicFramePr/>
          <p:nvPr userDrawn="1">
            <p:extLst>
              <p:ext uri="{D42A27DB-BD31-4B8C-83A1-F6EECF244321}">
                <p14:modId xmlns:p14="http://schemas.microsoft.com/office/powerpoint/2010/main" val="1752210485"/>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ustom Layout 1">
  <p:cSld name="Custom Layout 1">
    <p:spTree>
      <p:nvGrpSpPr>
        <p:cNvPr id="1" name="Shape 76"/>
        <p:cNvGrpSpPr/>
        <p:nvPr/>
      </p:nvGrpSpPr>
      <p:grpSpPr>
        <a:xfrm>
          <a:off x="0" y="0"/>
          <a:ext cx="0" cy="0"/>
          <a:chOff x="0" y="0"/>
          <a:chExt cx="0" cy="0"/>
        </a:xfrm>
      </p:grpSpPr>
      <p:sp>
        <p:nvSpPr>
          <p:cNvPr id="77" name="Google Shape;77;p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8" name="Google Shape;78;p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9" name="Google Shape;79;p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0" name="Google Shape;80;p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1" name="Google Shape;81;p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82" name="Google Shape;82;p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83"/>
        <p:cNvGrpSpPr/>
        <p:nvPr/>
      </p:nvGrpSpPr>
      <p:grpSpPr>
        <a:xfrm>
          <a:off x="0" y="0"/>
          <a:ext cx="0" cy="0"/>
          <a:chOff x="0" y="0"/>
          <a:chExt cx="0" cy="0"/>
        </a:xfrm>
      </p:grpSpPr>
      <p:sp>
        <p:nvSpPr>
          <p:cNvPr id="84" name="Google Shape;84;p10"/>
          <p:cNvSpPr txBox="1">
            <a:spLocks noGrp="1"/>
          </p:cNvSpPr>
          <p:nvPr>
            <p:ph type="title"/>
          </p:nvPr>
        </p:nvSpPr>
        <p:spPr>
          <a:xfrm>
            <a:off x="839788" y="365125"/>
            <a:ext cx="10515600" cy="82391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5" name="Google Shape;85;p10"/>
          <p:cNvSpPr txBox="1">
            <a:spLocks noGrp="1"/>
          </p:cNvSpPr>
          <p:nvPr>
            <p:ph type="body" idx="1"/>
          </p:nvPr>
        </p:nvSpPr>
        <p:spPr>
          <a:xfrm>
            <a:off x="838200" y="1473345"/>
            <a:ext cx="5157787"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86" name="Google Shape;86;p10"/>
          <p:cNvSpPr txBox="1">
            <a:spLocks noGrp="1"/>
          </p:cNvSpPr>
          <p:nvPr>
            <p:ph type="body" idx="2"/>
          </p:nvPr>
        </p:nvSpPr>
        <p:spPr>
          <a:xfrm>
            <a:off x="838200"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7" name="Google Shape;87;p10"/>
          <p:cNvSpPr txBox="1">
            <a:spLocks noGrp="1"/>
          </p:cNvSpPr>
          <p:nvPr>
            <p:ph type="body" idx="3"/>
          </p:nvPr>
        </p:nvSpPr>
        <p:spPr>
          <a:xfrm>
            <a:off x="6170612" y="1473345"/>
            <a:ext cx="5183188"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88" name="Google Shape;88;p10"/>
          <p:cNvSpPr txBox="1">
            <a:spLocks noGrp="1"/>
          </p:cNvSpPr>
          <p:nvPr>
            <p:ph type="body" idx="4"/>
          </p:nvPr>
        </p:nvSpPr>
        <p:spPr>
          <a:xfrm>
            <a:off x="6170612"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9" name="Google Shape;89;p1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0" name="Google Shape;90;p1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91" name="Google Shape;91;p10"/>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92" name="Google Shape;92;p10"/>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1"/>
          <p:cNvSpPr txBox="1"/>
          <p:nvPr/>
        </p:nvSpPr>
        <p:spPr>
          <a:xfrm>
            <a:off x="-93879" y="6326347"/>
            <a:ext cx="496853" cy="365125"/>
          </a:xfrm>
          <a:prstGeom prst="rect">
            <a:avLst/>
          </a:prstGeom>
          <a:noFill/>
          <a:ln>
            <a:noFill/>
          </a:ln>
        </p:spPr>
        <p:txBody>
          <a:bodyPr spcFirstLastPara="1" wrap="square" lIns="0" tIns="0" rIns="0" bIns="0" anchor="ctr" anchorCtr="0">
            <a:noAutofit/>
          </a:bodyPr>
          <a:lstStyle/>
          <a:p>
            <a:pPr marL="0" marR="0" lvl="0" indent="0" algn="r" rtl="0">
              <a:spcBef>
                <a:spcPts val="0"/>
              </a:spcBef>
              <a:spcAft>
                <a:spcPts val="0"/>
              </a:spcAft>
              <a:buNone/>
            </a:pPr>
            <a:fld id="{00000000-1234-1234-1234-123412341234}" type="slidenum">
              <a:rPr lang="fr-FR" sz="1600" b="0" i="0" u="none" strike="noStrike" cap="none">
                <a:solidFill>
                  <a:srgbClr val="000000"/>
                </a:solidFill>
                <a:latin typeface="Arial"/>
                <a:ea typeface="Arial"/>
                <a:cs typeface="Arial"/>
                <a:sym typeface="Arial"/>
              </a:rPr>
              <a:t>‹#›</a:t>
            </a:fld>
            <a:endParaRPr sz="1600" b="0" i="0" u="none" strike="noStrike" cap="none">
              <a:solidFill>
                <a:srgbClr val="000000"/>
              </a:solidFill>
              <a:latin typeface="Arial"/>
              <a:ea typeface="Arial"/>
              <a:cs typeface="Arial"/>
              <a:sym typeface="Arial"/>
            </a:endParaRPr>
          </a:p>
        </p:txBody>
      </p:sp>
      <p:cxnSp>
        <p:nvCxnSpPr>
          <p:cNvPr id="12" name="Google Shape;12;p1"/>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13" name="Google Shape;13;p1"/>
          <p:cNvSpPr txBox="1"/>
          <p:nvPr/>
        </p:nvSpPr>
        <p:spPr>
          <a:xfrm>
            <a:off x="4277784" y="6254750"/>
            <a:ext cx="3657600" cy="33655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1600" b="0" i="0" u="none" strike="noStrike" cap="none">
              <a:solidFill>
                <a:schemeClr val="lt1"/>
              </a:solidFill>
              <a:latin typeface="Libre Franklin Medium"/>
              <a:ea typeface="Libre Franklin Medium"/>
              <a:cs typeface="Libre Franklin Medium"/>
              <a:sym typeface="Libre Franklin Medium"/>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hyperlink" Target="https://www.cdc.gov/surveillance/data-modernization/snapshot/2022-snapshot/stories/electronic-case-reporting.html" TargetMode="External"/><Relationship Id="rId4" Type="http://schemas.openxmlformats.org/officeDocument/2006/relationships/image" Target="../media/image17.jp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hyperlink" Target="https://www.cdc.gov/surveillance/data-modernization/snapshot/2022-snapshot/stories/outbreak-response-emergencies.htm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40"/>
          <p:cNvSpPr txBox="1">
            <a:spLocks noGrp="1"/>
          </p:cNvSpPr>
          <p:nvPr>
            <p:ph type="body" idx="1"/>
          </p:nvPr>
        </p:nvSpPr>
        <p:spPr>
          <a:xfrm>
            <a:off x="518150" y="2110500"/>
            <a:ext cx="8619000" cy="15885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5400"/>
              <a:buNone/>
            </a:pPr>
            <a:r>
              <a:rPr lang="fr-FR" dirty="0">
                <a:latin typeface="Franklin Gothic Medium" panose="020B0603020102020204" pitchFamily="34" charset="0"/>
              </a:rPr>
              <a:t>Suivi et évaluation d'un système de surveillance</a:t>
            </a:r>
            <a:endParaRPr dirty="0">
              <a:latin typeface="Franklin Gothic Medium" panose="020B0603020102020204" pitchFamily="34" charset="0"/>
            </a:endParaRPr>
          </a:p>
        </p:txBody>
      </p:sp>
      <p:sp>
        <p:nvSpPr>
          <p:cNvPr id="306" name="Google Shape;306;p40"/>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2800"/>
              <a:buNone/>
            </a:pPr>
            <a:r>
              <a:rPr lang="fr-FR" dirty="0"/>
              <a:t>Atelier 1</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49"/>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Caractéristiques d'un système de surveillance qui fonctionne bien</a:t>
            </a:r>
            <a:endParaRPr dirty="0">
              <a:latin typeface="Franklin Gothic Medium" panose="020B0603020102020204" pitchFamily="34" charset="0"/>
            </a:endParaRPr>
          </a:p>
        </p:txBody>
      </p:sp>
      <p:sp>
        <p:nvSpPr>
          <p:cNvPr id="373" name="Google Shape;373;p49"/>
          <p:cNvSpPr txBox="1">
            <a:spLocks noGrp="1"/>
          </p:cNvSpPr>
          <p:nvPr>
            <p:ph type="body" idx="1"/>
          </p:nvPr>
        </p:nvSpPr>
        <p:spPr>
          <a:xfrm>
            <a:off x="575109" y="1478857"/>
            <a:ext cx="5671172"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400"/>
              <a:buChar char="•"/>
            </a:pPr>
            <a:r>
              <a:rPr lang="fr-FR" sz="2200" dirty="0"/>
              <a:t>Les maladies à déclaration obligatoire sont reconnues et déclarées conformément à la politique</a:t>
            </a:r>
            <a:endParaRPr sz="2200" dirty="0"/>
          </a:p>
          <a:p>
            <a:pPr marL="228600" lvl="0" indent="-228600" algn="l" rtl="0">
              <a:lnSpc>
                <a:spcPct val="100000"/>
              </a:lnSpc>
              <a:spcBef>
                <a:spcPts val="1000"/>
              </a:spcBef>
              <a:spcAft>
                <a:spcPts val="0"/>
              </a:spcAft>
              <a:buClr>
                <a:schemeClr val="dk1"/>
              </a:buClr>
              <a:buSzPts val="2400"/>
              <a:buChar char="•"/>
            </a:pPr>
            <a:r>
              <a:rPr lang="fr-FR" sz="2200" dirty="0"/>
              <a:t>Les rapports hebdomadaires et mensuels sont complets, prompts </a:t>
            </a:r>
            <a:br>
              <a:rPr lang="fr-FR" sz="2200" dirty="0"/>
            </a:br>
            <a:r>
              <a:rPr lang="fr-FR" sz="2200" dirty="0"/>
              <a:t>et </a:t>
            </a:r>
            <a:r>
              <a:rPr lang="en-US" sz="2200" dirty="0"/>
              <a:t>exacts</a:t>
            </a:r>
            <a:endParaRPr sz="2200" dirty="0"/>
          </a:p>
          <a:p>
            <a:pPr marL="228600" lvl="0" indent="-228600" algn="l" rtl="0">
              <a:lnSpc>
                <a:spcPct val="100000"/>
              </a:lnSpc>
              <a:spcBef>
                <a:spcPts val="1000"/>
              </a:spcBef>
              <a:spcAft>
                <a:spcPts val="0"/>
              </a:spcAft>
              <a:buClr>
                <a:schemeClr val="dk1"/>
              </a:buClr>
              <a:buSzPts val="2400"/>
              <a:buChar char="•"/>
            </a:pPr>
            <a:r>
              <a:rPr lang="fr-FR" sz="2200" dirty="0"/>
              <a:t>Les données rapportées sont rapidement et correctement analysées, interprétées</a:t>
            </a:r>
            <a:endParaRPr sz="2200" dirty="0"/>
          </a:p>
          <a:p>
            <a:pPr marL="228600" lvl="0" indent="-228600" algn="l" rtl="0">
              <a:lnSpc>
                <a:spcPct val="100000"/>
              </a:lnSpc>
              <a:spcBef>
                <a:spcPts val="1000"/>
              </a:spcBef>
              <a:spcAft>
                <a:spcPts val="0"/>
              </a:spcAft>
              <a:buClr>
                <a:schemeClr val="dk1"/>
              </a:buClr>
              <a:buSzPts val="2400"/>
              <a:buChar char="•"/>
            </a:pPr>
            <a:r>
              <a:rPr lang="fr-FR" sz="2200" dirty="0"/>
              <a:t>Les résultats de la surveillance sont partagés afin d'éclairer l'action, la politique et la gestion des programmes de </a:t>
            </a:r>
            <a:br>
              <a:rPr lang="fr-FR" sz="2200" dirty="0"/>
            </a:br>
            <a:r>
              <a:rPr lang="fr-FR" sz="2200" dirty="0"/>
              <a:t>santé publique</a:t>
            </a:r>
            <a:endParaRPr sz="2200" dirty="0"/>
          </a:p>
          <a:p>
            <a:pPr marL="228600" lvl="1" indent="-76200" algn="l" rtl="0">
              <a:lnSpc>
                <a:spcPct val="100000"/>
              </a:lnSpc>
              <a:spcBef>
                <a:spcPts val="1000"/>
              </a:spcBef>
              <a:spcAft>
                <a:spcPts val="0"/>
              </a:spcAft>
              <a:buSzPts val="2400"/>
              <a:buNone/>
            </a:pPr>
            <a:endParaRPr dirty="0"/>
          </a:p>
          <a:p>
            <a:pPr marL="228600" lvl="0" indent="0" algn="l" rtl="0">
              <a:lnSpc>
                <a:spcPct val="100000"/>
              </a:lnSpc>
              <a:spcBef>
                <a:spcPts val="1000"/>
              </a:spcBef>
              <a:spcAft>
                <a:spcPts val="0"/>
              </a:spcAft>
              <a:buClr>
                <a:schemeClr val="dk1"/>
              </a:buClr>
              <a:buSzPts val="2800"/>
              <a:buNone/>
            </a:pPr>
            <a:endParaRPr dirty="0"/>
          </a:p>
        </p:txBody>
      </p:sp>
      <p:grpSp>
        <p:nvGrpSpPr>
          <p:cNvPr id="374" name="Google Shape;374;p49"/>
          <p:cNvGrpSpPr/>
          <p:nvPr/>
        </p:nvGrpSpPr>
        <p:grpSpPr>
          <a:xfrm>
            <a:off x="6314537" y="1969216"/>
            <a:ext cx="5572663" cy="3534436"/>
            <a:chOff x="0" y="-66618"/>
            <a:chExt cx="5572663" cy="3534436"/>
          </a:xfrm>
        </p:grpSpPr>
        <p:sp>
          <p:nvSpPr>
            <p:cNvPr id="375" name="Google Shape;375;p49"/>
            <p:cNvSpPr/>
            <p:nvPr/>
          </p:nvSpPr>
          <p:spPr>
            <a:xfrm>
              <a:off x="354217" y="-66618"/>
              <a:ext cx="5150190" cy="3479059"/>
            </a:xfrm>
            <a:custGeom>
              <a:avLst/>
              <a:gdLst/>
              <a:ahLst/>
              <a:cxnLst/>
              <a:rect l="l" t="t" r="r" b="b"/>
              <a:pathLst>
                <a:path w="120000" h="120000" extrusionOk="0">
                  <a:moveTo>
                    <a:pt x="72320" y="4713"/>
                  </a:moveTo>
                  <a:cubicBezTo>
                    <a:pt x="99754" y="10594"/>
                    <a:pt x="118887" y="34995"/>
                    <a:pt x="117641" y="62511"/>
                  </a:cubicBezTo>
                  <a:cubicBezTo>
                    <a:pt x="116395" y="90028"/>
                    <a:pt x="95131" y="112668"/>
                    <a:pt x="67274" y="116141"/>
                  </a:cubicBezTo>
                  <a:cubicBezTo>
                    <a:pt x="39416" y="119613"/>
                    <a:pt x="13055" y="102908"/>
                    <a:pt x="4832" y="76572"/>
                  </a:cubicBezTo>
                  <a:cubicBezTo>
                    <a:pt x="-3392" y="50236"/>
                    <a:pt x="8911" y="21917"/>
                    <a:pt x="33973" y="9493"/>
                  </a:cubicBezTo>
                  <a:lnTo>
                    <a:pt x="32763" y="6669"/>
                  </a:lnTo>
                  <a:lnTo>
                    <a:pt x="38830" y="10603"/>
                  </a:lnTo>
                  <a:lnTo>
                    <a:pt x="37520" y="17768"/>
                  </a:lnTo>
                  <a:lnTo>
                    <a:pt x="36311" y="14948"/>
                  </a:lnTo>
                  <a:cubicBezTo>
                    <a:pt x="12929" y="25832"/>
                    <a:pt x="1321" y="51013"/>
                    <a:pt x="8853" y="74512"/>
                  </a:cubicBezTo>
                  <a:cubicBezTo>
                    <a:pt x="16385" y="98011"/>
                    <a:pt x="40854" y="112956"/>
                    <a:pt x="66733" y="109862"/>
                  </a:cubicBezTo>
                  <a:cubicBezTo>
                    <a:pt x="92613" y="106769"/>
                    <a:pt x="112333" y="86542"/>
                    <a:pt x="113380" y="62017"/>
                  </a:cubicBezTo>
                  <a:cubicBezTo>
                    <a:pt x="114427" y="37493"/>
                    <a:pt x="96494" y="15843"/>
                    <a:pt x="70962" y="10806"/>
                  </a:cubicBezTo>
                  <a:close/>
                </a:path>
              </a:pathLst>
            </a:custGeom>
            <a:solidFill>
              <a:srgbClr val="0094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49"/>
            <p:cNvSpPr/>
            <p:nvPr/>
          </p:nvSpPr>
          <p:spPr>
            <a:xfrm>
              <a:off x="2163295" y="1105"/>
              <a:ext cx="1532035" cy="642842"/>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49"/>
            <p:cNvSpPr txBox="1"/>
            <p:nvPr/>
          </p:nvSpPr>
          <p:spPr>
            <a:xfrm>
              <a:off x="2194676" y="32486"/>
              <a:ext cx="1469273" cy="580080"/>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Arial"/>
                <a:buNone/>
              </a:pPr>
              <a:r>
                <a:rPr lang="fr-FR" sz="1600" b="1">
                  <a:solidFill>
                    <a:schemeClr val="dk1"/>
                  </a:solidFill>
                  <a:latin typeface="Arial"/>
                  <a:ea typeface="Arial"/>
                  <a:cs typeface="Arial"/>
                  <a:sym typeface="Arial"/>
                </a:rPr>
                <a:t>Détecter, diagnostiquer</a:t>
              </a:r>
              <a:endParaRPr/>
            </a:p>
          </p:txBody>
        </p:sp>
        <p:sp>
          <p:nvSpPr>
            <p:cNvPr id="378" name="Google Shape;378;p49"/>
            <p:cNvSpPr/>
            <p:nvPr/>
          </p:nvSpPr>
          <p:spPr>
            <a:xfrm>
              <a:off x="4286978" y="658244"/>
              <a:ext cx="1285685" cy="642842"/>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49"/>
            <p:cNvSpPr txBox="1"/>
            <p:nvPr/>
          </p:nvSpPr>
          <p:spPr>
            <a:xfrm>
              <a:off x="4318359" y="689625"/>
              <a:ext cx="1222923" cy="580080"/>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Arial"/>
                <a:buNone/>
              </a:pPr>
              <a:r>
                <a:rPr lang="fr-FR" sz="1600" b="1">
                  <a:solidFill>
                    <a:schemeClr val="dk1"/>
                  </a:solidFill>
                  <a:latin typeface="Arial"/>
                  <a:ea typeface="Arial"/>
                  <a:cs typeface="Arial"/>
                  <a:sym typeface="Arial"/>
                </a:rPr>
                <a:t>Collecter</a:t>
              </a:r>
              <a:endParaRPr/>
            </a:p>
          </p:txBody>
        </p:sp>
        <p:sp>
          <p:nvSpPr>
            <p:cNvPr id="380" name="Google Shape;380;p49"/>
            <p:cNvSpPr/>
            <p:nvPr/>
          </p:nvSpPr>
          <p:spPr>
            <a:xfrm>
              <a:off x="4277010" y="2116041"/>
              <a:ext cx="1285685" cy="642842"/>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49"/>
            <p:cNvSpPr txBox="1"/>
            <p:nvPr/>
          </p:nvSpPr>
          <p:spPr>
            <a:xfrm>
              <a:off x="4308391" y="2147422"/>
              <a:ext cx="1222923" cy="580080"/>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Arial"/>
                <a:buNone/>
              </a:pPr>
              <a:r>
                <a:rPr lang="fr-FR" sz="1600" b="1">
                  <a:solidFill>
                    <a:schemeClr val="dk1"/>
                  </a:solidFill>
                  <a:latin typeface="Arial"/>
                  <a:ea typeface="Arial"/>
                  <a:cs typeface="Arial"/>
                  <a:sym typeface="Arial"/>
                </a:rPr>
                <a:t>Compiler, analyser</a:t>
              </a:r>
              <a:endParaRPr/>
            </a:p>
          </p:txBody>
        </p:sp>
        <p:sp>
          <p:nvSpPr>
            <p:cNvPr id="382" name="Google Shape;382;p49"/>
            <p:cNvSpPr/>
            <p:nvPr/>
          </p:nvSpPr>
          <p:spPr>
            <a:xfrm>
              <a:off x="2336351" y="2824976"/>
              <a:ext cx="1280221" cy="642842"/>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49"/>
            <p:cNvSpPr txBox="1"/>
            <p:nvPr/>
          </p:nvSpPr>
          <p:spPr>
            <a:xfrm>
              <a:off x="2367732" y="2856357"/>
              <a:ext cx="1217459" cy="580080"/>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Arial"/>
                <a:buNone/>
              </a:pPr>
              <a:r>
                <a:rPr lang="fr-FR" sz="1600" b="1">
                  <a:solidFill>
                    <a:schemeClr val="dk1"/>
                  </a:solidFill>
                  <a:latin typeface="Arial"/>
                  <a:ea typeface="Arial"/>
                  <a:cs typeface="Arial"/>
                  <a:sym typeface="Arial"/>
                </a:rPr>
                <a:t>Interpréter</a:t>
              </a:r>
              <a:endParaRPr sz="1600" b="1">
                <a:solidFill>
                  <a:schemeClr val="dk1"/>
                </a:solidFill>
                <a:latin typeface="Arial"/>
                <a:ea typeface="Arial"/>
                <a:cs typeface="Arial"/>
                <a:sym typeface="Arial"/>
              </a:endParaRPr>
            </a:p>
          </p:txBody>
        </p:sp>
        <p:sp>
          <p:nvSpPr>
            <p:cNvPr id="384" name="Google Shape;384;p49"/>
            <p:cNvSpPr/>
            <p:nvPr/>
          </p:nvSpPr>
          <p:spPr>
            <a:xfrm>
              <a:off x="0" y="2146227"/>
              <a:ext cx="1857609" cy="642842"/>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49"/>
            <p:cNvSpPr txBox="1"/>
            <p:nvPr/>
          </p:nvSpPr>
          <p:spPr>
            <a:xfrm>
              <a:off x="31381" y="2177608"/>
              <a:ext cx="1794847" cy="580080"/>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Arial"/>
                <a:buNone/>
              </a:pPr>
              <a:r>
                <a:rPr lang="fr-FR" sz="1600" b="1">
                  <a:solidFill>
                    <a:schemeClr val="dk1"/>
                  </a:solidFill>
                  <a:latin typeface="Arial"/>
                  <a:ea typeface="Arial"/>
                  <a:cs typeface="Arial"/>
                  <a:sym typeface="Arial"/>
                </a:rPr>
                <a:t>Communiquer</a:t>
              </a:r>
              <a:endParaRPr/>
            </a:p>
          </p:txBody>
        </p:sp>
        <p:sp>
          <p:nvSpPr>
            <p:cNvPr id="386" name="Google Shape;386;p49"/>
            <p:cNvSpPr/>
            <p:nvPr/>
          </p:nvSpPr>
          <p:spPr>
            <a:xfrm>
              <a:off x="0" y="658246"/>
              <a:ext cx="1512994" cy="642842"/>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49"/>
            <p:cNvSpPr txBox="1"/>
            <p:nvPr/>
          </p:nvSpPr>
          <p:spPr>
            <a:xfrm>
              <a:off x="31381" y="689627"/>
              <a:ext cx="1450232" cy="580080"/>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Arial"/>
                <a:buNone/>
              </a:pPr>
              <a:r>
                <a:rPr lang="fr-FR" sz="1600" b="1">
                  <a:solidFill>
                    <a:schemeClr val="dk1"/>
                  </a:solidFill>
                  <a:latin typeface="Arial"/>
                  <a:ea typeface="Arial"/>
                  <a:cs typeface="Arial"/>
                  <a:sym typeface="Arial"/>
                </a:rPr>
                <a:t>Agir</a:t>
              </a: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p5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Exemple : Attribut – Promptitude des rapports</a:t>
            </a:r>
            <a:endParaRPr dirty="0"/>
          </a:p>
        </p:txBody>
      </p:sp>
      <p:sp>
        <p:nvSpPr>
          <p:cNvPr id="394" name="Google Shape;394;p50"/>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Indicateurs et objectifs</a:t>
            </a:r>
            <a:endParaRPr>
              <a:latin typeface="Franklin Gothic Medium" panose="020B0603020102020204" pitchFamily="34" charset="0"/>
            </a:endParaRPr>
          </a:p>
        </p:txBody>
      </p:sp>
      <p:graphicFrame>
        <p:nvGraphicFramePr>
          <p:cNvPr id="395" name="Google Shape;395;p50"/>
          <p:cNvGraphicFramePr/>
          <p:nvPr/>
        </p:nvGraphicFramePr>
        <p:xfrm>
          <a:off x="838200" y="2612218"/>
          <a:ext cx="2232650" cy="1791000"/>
        </p:xfrm>
        <a:graphic>
          <a:graphicData uri="http://schemas.openxmlformats.org/drawingml/2006/table">
            <a:tbl>
              <a:tblPr firstRow="1" bandRow="1">
                <a:noFill/>
                <a:tableStyleId>{354569A9-7B39-4058-8F42-EF129BCDB7FF}</a:tableStyleId>
              </a:tblPr>
              <a:tblGrid>
                <a:gridCol w="2232650">
                  <a:extLst>
                    <a:ext uri="{9D8B030D-6E8A-4147-A177-3AD203B41FA5}">
                      <a16:colId xmlns:a16="http://schemas.microsoft.com/office/drawing/2014/main" val="20000"/>
                    </a:ext>
                  </a:extLst>
                </a:gridCol>
              </a:tblGrid>
              <a:tr h="1791000">
                <a:tc>
                  <a:txBody>
                    <a:bodyPr/>
                    <a:lstStyle/>
                    <a:p>
                      <a:pPr marL="0" marR="0" lvl="0" indent="0" algn="l" rtl="0">
                        <a:spcBef>
                          <a:spcPts val="0"/>
                        </a:spcBef>
                        <a:spcAft>
                          <a:spcPts val="0"/>
                        </a:spcAft>
                        <a:buNone/>
                      </a:pPr>
                      <a:r>
                        <a:rPr lang="fr-FR" sz="2800" u="none" strike="noStrike" cap="none">
                          <a:solidFill>
                            <a:schemeClr val="dk1"/>
                          </a:solidFill>
                        </a:rPr>
                        <a:t>Indicateur</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5E0B4"/>
                    </a:solidFill>
                  </a:tcPr>
                </a:tc>
                <a:extLst>
                  <a:ext uri="{0D108BD9-81ED-4DB2-BD59-A6C34878D82A}">
                    <a16:rowId xmlns:a16="http://schemas.microsoft.com/office/drawing/2014/main" val="10000"/>
                  </a:ext>
                </a:extLst>
              </a:tr>
            </a:tbl>
          </a:graphicData>
        </a:graphic>
      </p:graphicFrame>
      <p:graphicFrame>
        <p:nvGraphicFramePr>
          <p:cNvPr id="396" name="Google Shape;396;p50"/>
          <p:cNvGraphicFramePr/>
          <p:nvPr>
            <p:extLst>
              <p:ext uri="{D42A27DB-BD31-4B8C-83A1-F6EECF244321}">
                <p14:modId xmlns:p14="http://schemas.microsoft.com/office/powerpoint/2010/main" val="2897220207"/>
              </p:ext>
            </p:extLst>
          </p:nvPr>
        </p:nvGraphicFramePr>
        <p:xfrm>
          <a:off x="838200" y="4410533"/>
          <a:ext cx="2232650" cy="1785602"/>
        </p:xfrm>
        <a:graphic>
          <a:graphicData uri="http://schemas.openxmlformats.org/drawingml/2006/table">
            <a:tbl>
              <a:tblPr firstRow="1" bandRow="1">
                <a:noFill/>
                <a:tableStyleId>{354569A9-7B39-4058-8F42-EF129BCDB7FF}</a:tableStyleId>
              </a:tblPr>
              <a:tblGrid>
                <a:gridCol w="2232650">
                  <a:extLst>
                    <a:ext uri="{9D8B030D-6E8A-4147-A177-3AD203B41FA5}">
                      <a16:colId xmlns:a16="http://schemas.microsoft.com/office/drawing/2014/main" val="20000"/>
                    </a:ext>
                  </a:extLst>
                </a:gridCol>
              </a:tblGrid>
              <a:tr h="1785602">
                <a:tc>
                  <a:txBody>
                    <a:bodyPr/>
                    <a:lstStyle/>
                    <a:p>
                      <a:pPr marL="0" marR="0" lvl="0" indent="0" algn="l" rtl="0">
                        <a:spcBef>
                          <a:spcPts val="0"/>
                        </a:spcBef>
                        <a:spcAft>
                          <a:spcPts val="0"/>
                        </a:spcAft>
                        <a:buNone/>
                      </a:pPr>
                      <a:r>
                        <a:rPr lang="fr-FR" sz="2800" u="none" strike="noStrike" cap="none" dirty="0">
                          <a:solidFill>
                            <a:schemeClr val="dk1"/>
                          </a:solidFill>
                        </a:rPr>
                        <a:t>Cible</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5E0B4"/>
                    </a:solidFill>
                  </a:tcPr>
                </a:tc>
                <a:extLst>
                  <a:ext uri="{0D108BD9-81ED-4DB2-BD59-A6C34878D82A}">
                    <a16:rowId xmlns:a16="http://schemas.microsoft.com/office/drawing/2014/main" val="10000"/>
                  </a:ext>
                </a:extLst>
              </a:tr>
            </a:tbl>
          </a:graphicData>
        </a:graphic>
      </p:graphicFrame>
      <p:graphicFrame>
        <p:nvGraphicFramePr>
          <p:cNvPr id="397" name="Google Shape;397;p50"/>
          <p:cNvGraphicFramePr/>
          <p:nvPr/>
        </p:nvGraphicFramePr>
        <p:xfrm>
          <a:off x="3070860" y="2090680"/>
          <a:ext cx="4191000" cy="518170"/>
        </p:xfrm>
        <a:graphic>
          <a:graphicData uri="http://schemas.openxmlformats.org/drawingml/2006/table">
            <a:tbl>
              <a:tblPr firstRow="1" bandRow="1">
                <a:noFill/>
                <a:tableStyleId>{354569A9-7B39-4058-8F42-EF129BCDB7FF}</a:tableStyleId>
              </a:tblPr>
              <a:tblGrid>
                <a:gridCol w="4191000">
                  <a:extLst>
                    <a:ext uri="{9D8B030D-6E8A-4147-A177-3AD203B41FA5}">
                      <a16:colId xmlns:a16="http://schemas.microsoft.com/office/drawing/2014/main" val="20000"/>
                    </a:ext>
                  </a:extLst>
                </a:gridCol>
              </a:tblGrid>
              <a:tr h="483875">
                <a:tc>
                  <a:txBody>
                    <a:bodyPr/>
                    <a:lstStyle/>
                    <a:p>
                      <a:pPr marL="0" marR="0" lvl="0" indent="0" algn="ctr" rtl="0">
                        <a:spcBef>
                          <a:spcPts val="0"/>
                        </a:spcBef>
                        <a:spcAft>
                          <a:spcPts val="0"/>
                        </a:spcAft>
                        <a:buNone/>
                      </a:pPr>
                      <a:r>
                        <a:rPr lang="fr-FR" sz="2800" u="none" strike="noStrike" cap="none">
                          <a:solidFill>
                            <a:schemeClr val="dk1"/>
                          </a:solidFill>
                        </a:rPr>
                        <a:t>Définition</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bl>
          </a:graphicData>
        </a:graphic>
      </p:graphicFrame>
      <p:graphicFrame>
        <p:nvGraphicFramePr>
          <p:cNvPr id="398" name="Google Shape;398;p50"/>
          <p:cNvGraphicFramePr/>
          <p:nvPr/>
        </p:nvGraphicFramePr>
        <p:xfrm>
          <a:off x="7261860" y="2090680"/>
          <a:ext cx="4191000" cy="518170"/>
        </p:xfrm>
        <a:graphic>
          <a:graphicData uri="http://schemas.openxmlformats.org/drawingml/2006/table">
            <a:tbl>
              <a:tblPr firstRow="1" bandRow="1">
                <a:noFill/>
                <a:tableStyleId>{354569A9-7B39-4058-8F42-EF129BCDB7FF}</a:tableStyleId>
              </a:tblPr>
              <a:tblGrid>
                <a:gridCol w="4191000">
                  <a:extLst>
                    <a:ext uri="{9D8B030D-6E8A-4147-A177-3AD203B41FA5}">
                      <a16:colId xmlns:a16="http://schemas.microsoft.com/office/drawing/2014/main" val="20000"/>
                    </a:ext>
                  </a:extLst>
                </a:gridCol>
              </a:tblGrid>
              <a:tr h="370850">
                <a:tc>
                  <a:txBody>
                    <a:bodyPr/>
                    <a:lstStyle/>
                    <a:p>
                      <a:pPr marL="0" marR="0" lvl="0" indent="0" algn="ctr" rtl="0">
                        <a:spcBef>
                          <a:spcPts val="0"/>
                        </a:spcBef>
                        <a:spcAft>
                          <a:spcPts val="0"/>
                        </a:spcAft>
                        <a:buNone/>
                      </a:pPr>
                      <a:r>
                        <a:rPr lang="fr-FR" sz="2800" u="none" strike="noStrike" cap="none" dirty="0">
                          <a:solidFill>
                            <a:schemeClr val="dk1"/>
                          </a:solidFill>
                        </a:rPr>
                        <a:t>Exemple</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bl>
          </a:graphicData>
        </a:graphic>
      </p:graphicFrame>
      <p:graphicFrame>
        <p:nvGraphicFramePr>
          <p:cNvPr id="399" name="Google Shape;399;p50"/>
          <p:cNvGraphicFramePr/>
          <p:nvPr>
            <p:extLst>
              <p:ext uri="{D42A27DB-BD31-4B8C-83A1-F6EECF244321}">
                <p14:modId xmlns:p14="http://schemas.microsoft.com/office/powerpoint/2010/main" val="351519784"/>
              </p:ext>
            </p:extLst>
          </p:nvPr>
        </p:nvGraphicFramePr>
        <p:xfrm>
          <a:off x="3070860" y="2608840"/>
          <a:ext cx="4191000" cy="1798325"/>
        </p:xfrm>
        <a:graphic>
          <a:graphicData uri="http://schemas.openxmlformats.org/drawingml/2006/table">
            <a:tbl>
              <a:tblPr firstRow="1" bandRow="1">
                <a:noFill/>
                <a:tableStyleId>{354569A9-7B39-4058-8F42-EF129BCDB7FF}</a:tableStyleId>
              </a:tblPr>
              <a:tblGrid>
                <a:gridCol w="4191000">
                  <a:extLst>
                    <a:ext uri="{9D8B030D-6E8A-4147-A177-3AD203B41FA5}">
                      <a16:colId xmlns:a16="http://schemas.microsoft.com/office/drawing/2014/main" val="20000"/>
                    </a:ext>
                  </a:extLst>
                </a:gridCol>
              </a:tblGrid>
              <a:tr h="1798325">
                <a:tc>
                  <a:txBody>
                    <a:bodyPr/>
                    <a:lstStyle/>
                    <a:p>
                      <a:pPr marL="0" marR="0" lvl="0" indent="0" algn="l" rtl="0">
                        <a:spcBef>
                          <a:spcPts val="0"/>
                        </a:spcBef>
                        <a:spcAft>
                          <a:spcPts val="0"/>
                        </a:spcAft>
                        <a:buNone/>
                      </a:pPr>
                      <a:r>
                        <a:rPr lang="fr-FR" sz="2200" b="0" u="none" strike="noStrike" cap="none" dirty="0">
                          <a:solidFill>
                            <a:schemeClr val="dk1"/>
                          </a:solidFill>
                        </a:rPr>
                        <a:t>Mesure d'un aspect ou d'un attribut clé du système de surveillance</a:t>
                      </a:r>
                      <a:endParaRPr sz="22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5E0B4"/>
                    </a:solidFill>
                  </a:tcPr>
                </a:tc>
                <a:extLst>
                  <a:ext uri="{0D108BD9-81ED-4DB2-BD59-A6C34878D82A}">
                    <a16:rowId xmlns:a16="http://schemas.microsoft.com/office/drawing/2014/main" val="10000"/>
                  </a:ext>
                </a:extLst>
              </a:tr>
            </a:tbl>
          </a:graphicData>
        </a:graphic>
      </p:graphicFrame>
      <p:graphicFrame>
        <p:nvGraphicFramePr>
          <p:cNvPr id="400" name="Google Shape;400;p50"/>
          <p:cNvGraphicFramePr/>
          <p:nvPr>
            <p:extLst>
              <p:ext uri="{D42A27DB-BD31-4B8C-83A1-F6EECF244321}">
                <p14:modId xmlns:p14="http://schemas.microsoft.com/office/powerpoint/2010/main" val="3609282751"/>
              </p:ext>
            </p:extLst>
          </p:nvPr>
        </p:nvGraphicFramePr>
        <p:xfrm>
          <a:off x="3070860" y="4395586"/>
          <a:ext cx="4191000" cy="1798325"/>
        </p:xfrm>
        <a:graphic>
          <a:graphicData uri="http://schemas.openxmlformats.org/drawingml/2006/table">
            <a:tbl>
              <a:tblPr firstRow="1" bandRow="1">
                <a:noFill/>
                <a:tableStyleId>{354569A9-7B39-4058-8F42-EF129BCDB7FF}</a:tableStyleId>
              </a:tblPr>
              <a:tblGrid>
                <a:gridCol w="4191000">
                  <a:extLst>
                    <a:ext uri="{9D8B030D-6E8A-4147-A177-3AD203B41FA5}">
                      <a16:colId xmlns:a16="http://schemas.microsoft.com/office/drawing/2014/main" val="20000"/>
                    </a:ext>
                  </a:extLst>
                </a:gridCol>
              </a:tblGrid>
              <a:tr h="1798325">
                <a:tc>
                  <a:txBody>
                    <a:bodyPr/>
                    <a:lstStyle/>
                    <a:p>
                      <a:pPr marL="0" marR="0" lvl="0" indent="0" algn="l" rtl="0">
                        <a:spcBef>
                          <a:spcPts val="0"/>
                        </a:spcBef>
                        <a:spcAft>
                          <a:spcPts val="0"/>
                        </a:spcAft>
                        <a:buNone/>
                      </a:pPr>
                      <a:r>
                        <a:rPr lang="fr-FR" sz="2200" b="0" dirty="0">
                          <a:solidFill>
                            <a:schemeClr val="dk1"/>
                          </a:solidFill>
                        </a:rPr>
                        <a:t>Objectif de performance pour l'indicateur</a:t>
                      </a:r>
                      <a:endParaRPr sz="22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5E0B4"/>
                    </a:solidFill>
                  </a:tcPr>
                </a:tc>
                <a:extLst>
                  <a:ext uri="{0D108BD9-81ED-4DB2-BD59-A6C34878D82A}">
                    <a16:rowId xmlns:a16="http://schemas.microsoft.com/office/drawing/2014/main" val="10000"/>
                  </a:ext>
                </a:extLst>
              </a:tr>
            </a:tbl>
          </a:graphicData>
        </a:graphic>
      </p:graphicFrame>
      <p:graphicFrame>
        <p:nvGraphicFramePr>
          <p:cNvPr id="401" name="Google Shape;401;p50"/>
          <p:cNvGraphicFramePr/>
          <p:nvPr>
            <p:extLst>
              <p:ext uri="{D42A27DB-BD31-4B8C-83A1-F6EECF244321}">
                <p14:modId xmlns:p14="http://schemas.microsoft.com/office/powerpoint/2010/main" val="2943882209"/>
              </p:ext>
            </p:extLst>
          </p:nvPr>
        </p:nvGraphicFramePr>
        <p:xfrm>
          <a:off x="7261860" y="2601219"/>
          <a:ext cx="4191000" cy="1790999"/>
        </p:xfrm>
        <a:graphic>
          <a:graphicData uri="http://schemas.openxmlformats.org/drawingml/2006/table">
            <a:tbl>
              <a:tblPr firstRow="1" bandRow="1">
                <a:noFill/>
                <a:tableStyleId>{354569A9-7B39-4058-8F42-EF129BCDB7FF}</a:tableStyleId>
              </a:tblPr>
              <a:tblGrid>
                <a:gridCol w="4191000">
                  <a:extLst>
                    <a:ext uri="{9D8B030D-6E8A-4147-A177-3AD203B41FA5}">
                      <a16:colId xmlns:a16="http://schemas.microsoft.com/office/drawing/2014/main" val="20000"/>
                    </a:ext>
                  </a:extLst>
                </a:gridCol>
              </a:tblGrid>
              <a:tr h="1790999">
                <a:tc>
                  <a:txBody>
                    <a:bodyPr/>
                    <a:lstStyle/>
                    <a:p>
                      <a:pPr marL="0" marR="0" lvl="0" indent="0" algn="l" rtl="0">
                        <a:spcBef>
                          <a:spcPts val="0"/>
                        </a:spcBef>
                        <a:spcAft>
                          <a:spcPts val="0"/>
                        </a:spcAft>
                        <a:buNone/>
                      </a:pPr>
                      <a:r>
                        <a:rPr lang="fr-FR" sz="2200" b="0" dirty="0">
                          <a:solidFill>
                            <a:schemeClr val="dk1"/>
                          </a:solidFill>
                        </a:rPr>
                        <a:t>Pourcentage de structures envoyant un rapport hebdomadaire dans les deux jours suivant la fin de la semaine épidémiologique</a:t>
                      </a:r>
                      <a:endParaRPr sz="22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5E0B4"/>
                    </a:solidFill>
                  </a:tcPr>
                </a:tc>
                <a:extLst>
                  <a:ext uri="{0D108BD9-81ED-4DB2-BD59-A6C34878D82A}">
                    <a16:rowId xmlns:a16="http://schemas.microsoft.com/office/drawing/2014/main" val="10000"/>
                  </a:ext>
                </a:extLst>
              </a:tr>
            </a:tbl>
          </a:graphicData>
        </a:graphic>
      </p:graphicFrame>
      <p:graphicFrame>
        <p:nvGraphicFramePr>
          <p:cNvPr id="402" name="Google Shape;402;p50"/>
          <p:cNvGraphicFramePr/>
          <p:nvPr>
            <p:extLst>
              <p:ext uri="{D42A27DB-BD31-4B8C-83A1-F6EECF244321}">
                <p14:modId xmlns:p14="http://schemas.microsoft.com/office/powerpoint/2010/main" val="1754803933"/>
              </p:ext>
            </p:extLst>
          </p:nvPr>
        </p:nvGraphicFramePr>
        <p:xfrm>
          <a:off x="7261860" y="4397418"/>
          <a:ext cx="4191000" cy="1798325"/>
        </p:xfrm>
        <a:graphic>
          <a:graphicData uri="http://schemas.openxmlformats.org/drawingml/2006/table">
            <a:tbl>
              <a:tblPr firstRow="1" bandRow="1">
                <a:noFill/>
                <a:tableStyleId>{354569A9-7B39-4058-8F42-EF129BCDB7FF}</a:tableStyleId>
              </a:tblPr>
              <a:tblGrid>
                <a:gridCol w="4191000">
                  <a:extLst>
                    <a:ext uri="{9D8B030D-6E8A-4147-A177-3AD203B41FA5}">
                      <a16:colId xmlns:a16="http://schemas.microsoft.com/office/drawing/2014/main" val="20000"/>
                    </a:ext>
                  </a:extLst>
                </a:gridCol>
              </a:tblGrid>
              <a:tr h="1798325">
                <a:tc>
                  <a:txBody>
                    <a:bodyPr/>
                    <a:lstStyle/>
                    <a:p>
                      <a:pPr marL="0" marR="0" lvl="0" indent="0" algn="l" rtl="0">
                        <a:spcBef>
                          <a:spcPts val="0"/>
                        </a:spcBef>
                        <a:spcAft>
                          <a:spcPts val="0"/>
                        </a:spcAft>
                        <a:buNone/>
                      </a:pPr>
                      <a:r>
                        <a:rPr lang="fr-FR" sz="2200" b="0" dirty="0">
                          <a:solidFill>
                            <a:schemeClr val="dk1"/>
                          </a:solidFill>
                        </a:rPr>
                        <a:t>80 % des structures envoient leur rapport dans les deux jours suivant la fin de la semaine épidémiologique</a:t>
                      </a:r>
                      <a:endParaRPr sz="22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5E0B4"/>
                    </a:solidFill>
                  </a:tcPr>
                </a:tc>
                <a:extLst>
                  <a:ext uri="{0D108BD9-81ED-4DB2-BD59-A6C34878D82A}">
                    <a16:rowId xmlns:a16="http://schemas.microsoft.com/office/drawing/2014/main" val="10000"/>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9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9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0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0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5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1588" marR="0" lvl="1" indent="-1588" algn="l" rtl="0">
              <a:lnSpc>
                <a:spcPct val="100000"/>
              </a:lnSpc>
              <a:spcBef>
                <a:spcPts val="0"/>
              </a:spcBef>
              <a:spcAft>
                <a:spcPts val="0"/>
              </a:spcAft>
              <a:buClr>
                <a:srgbClr val="00820C"/>
              </a:buClr>
              <a:buSzPts val="2800"/>
              <a:buNone/>
            </a:pPr>
            <a:endParaRPr sz="2800" b="0">
              <a:solidFill>
                <a:schemeClr val="dk1"/>
              </a:solidFill>
              <a:latin typeface="Arial"/>
              <a:ea typeface="Arial"/>
              <a:cs typeface="Arial"/>
              <a:sym typeface="Arial"/>
            </a:endParaRPr>
          </a:p>
          <a:p>
            <a:pPr marL="0" lvl="0" indent="0" algn="l" rtl="0">
              <a:lnSpc>
                <a:spcPct val="100000"/>
              </a:lnSpc>
              <a:spcBef>
                <a:spcPts val="1000"/>
              </a:spcBef>
              <a:spcAft>
                <a:spcPts val="0"/>
              </a:spcAft>
              <a:buClr>
                <a:schemeClr val="dk1"/>
              </a:buClr>
              <a:buSzPts val="2800"/>
              <a:buNone/>
            </a:pPr>
            <a:endParaRPr/>
          </a:p>
        </p:txBody>
      </p:sp>
      <p:sp>
        <p:nvSpPr>
          <p:cNvPr id="409" name="Google Shape;409;p5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Indicateurs de performance (1/3)</a:t>
            </a:r>
            <a:endParaRPr dirty="0">
              <a:latin typeface="Franklin Gothic Medium" panose="020B0603020102020204" pitchFamily="34" charset="0"/>
            </a:endParaRPr>
          </a:p>
        </p:txBody>
      </p:sp>
      <p:sp>
        <p:nvSpPr>
          <p:cNvPr id="410" name="Google Shape;410;p51"/>
          <p:cNvSpPr txBox="1"/>
          <p:nvPr/>
        </p:nvSpPr>
        <p:spPr>
          <a:xfrm>
            <a:off x="990600" y="1631257"/>
            <a:ext cx="10515600" cy="4639309"/>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0000"/>
              </a:lnSpc>
              <a:spcBef>
                <a:spcPts val="0"/>
              </a:spcBef>
              <a:spcAft>
                <a:spcPts val="0"/>
              </a:spcAft>
              <a:buClr>
                <a:schemeClr val="dk1"/>
              </a:buClr>
              <a:buSzPts val="2800"/>
              <a:buFont typeface="Arial"/>
              <a:buChar char="•"/>
            </a:pPr>
            <a:r>
              <a:rPr lang="fr-FR" sz="2800" dirty="0">
                <a:solidFill>
                  <a:schemeClr val="dk1"/>
                </a:solidFill>
                <a:latin typeface="Arial"/>
                <a:ea typeface="Arial"/>
                <a:cs typeface="Arial"/>
                <a:sym typeface="Arial"/>
              </a:rPr>
              <a:t>Rapport d'un établissement de santé ou d'un laboratoire</a:t>
            </a:r>
            <a:endParaRPr dirty="0"/>
          </a:p>
          <a:p>
            <a:pPr marL="228600" marR="0" lvl="0" indent="-228600" algn="l" rtl="0">
              <a:lnSpc>
                <a:spcPct val="100000"/>
              </a:lnSpc>
              <a:spcBef>
                <a:spcPts val="1000"/>
              </a:spcBef>
              <a:spcAft>
                <a:spcPts val="0"/>
              </a:spcAft>
              <a:buClr>
                <a:schemeClr val="dk1"/>
              </a:buClr>
              <a:buSzPts val="2800"/>
              <a:buFont typeface="Arial"/>
              <a:buChar char="•"/>
            </a:pPr>
            <a:r>
              <a:rPr lang="fr-FR" sz="2800" dirty="0">
                <a:solidFill>
                  <a:schemeClr val="dk1"/>
                </a:solidFill>
                <a:latin typeface="Arial"/>
                <a:ea typeface="Arial"/>
                <a:cs typeface="Arial"/>
                <a:sym typeface="Arial"/>
              </a:rPr>
              <a:t>Analyse et interprétation</a:t>
            </a:r>
            <a:endParaRPr dirty="0"/>
          </a:p>
          <a:p>
            <a:pPr marL="228600" marR="0" lvl="0" indent="-228600" algn="l" rtl="0">
              <a:lnSpc>
                <a:spcPct val="100000"/>
              </a:lnSpc>
              <a:spcBef>
                <a:spcPts val="1000"/>
              </a:spcBef>
              <a:spcAft>
                <a:spcPts val="0"/>
              </a:spcAft>
              <a:buClr>
                <a:schemeClr val="dk1"/>
              </a:buClr>
              <a:buSzPts val="2800"/>
              <a:buFont typeface="Arial"/>
              <a:buChar char="•"/>
            </a:pPr>
            <a:r>
              <a:rPr lang="fr-FR" sz="2800" dirty="0">
                <a:solidFill>
                  <a:schemeClr val="dk1"/>
                </a:solidFill>
                <a:latin typeface="Arial"/>
                <a:ea typeface="Arial"/>
                <a:cs typeface="Arial"/>
                <a:sym typeface="Arial"/>
              </a:rPr>
              <a:t>Action et communication</a:t>
            </a:r>
            <a:endParaRPr dirty="0"/>
          </a:p>
          <a:p>
            <a:pPr marL="228600" marR="0" lvl="0" indent="-228600" algn="l" rtl="0">
              <a:lnSpc>
                <a:spcPct val="100000"/>
              </a:lnSpc>
              <a:spcBef>
                <a:spcPts val="1000"/>
              </a:spcBef>
              <a:spcAft>
                <a:spcPts val="0"/>
              </a:spcAft>
              <a:buClr>
                <a:schemeClr val="dk1"/>
              </a:buClr>
              <a:buSzPts val="2800"/>
              <a:buFont typeface="Arial"/>
              <a:buChar char="•"/>
            </a:pPr>
            <a:r>
              <a:rPr lang="fr-FR" sz="2800" dirty="0">
                <a:solidFill>
                  <a:schemeClr val="dk1"/>
                </a:solidFill>
                <a:latin typeface="Arial"/>
                <a:ea typeface="Arial"/>
                <a:cs typeface="Arial"/>
                <a:sym typeface="Arial"/>
              </a:rPr>
              <a:t>Pratiques des districts en matière de rapports</a:t>
            </a:r>
            <a:endParaRPr dirty="0"/>
          </a:p>
          <a:p>
            <a:pPr marL="0" marR="0" lvl="0" indent="0" algn="l" rtl="0">
              <a:lnSpc>
                <a:spcPct val="100000"/>
              </a:lnSpc>
              <a:spcBef>
                <a:spcPts val="1000"/>
              </a:spcBef>
              <a:spcAft>
                <a:spcPts val="0"/>
              </a:spcAft>
              <a:buClr>
                <a:schemeClr val="dk1"/>
              </a:buClr>
              <a:buSzPts val="2800"/>
              <a:buFont typeface="Arial"/>
              <a:buNone/>
            </a:pPr>
            <a:endParaRPr sz="2800" dirty="0">
              <a:solidFill>
                <a:schemeClr val="dk1"/>
              </a:solidFill>
              <a:latin typeface="Arial"/>
              <a:ea typeface="Arial"/>
              <a:cs typeface="Arial"/>
              <a:sym typeface="Arial"/>
            </a:endParaRPr>
          </a:p>
          <a:p>
            <a:pPr marL="1588" marR="0" lvl="1" indent="-1588" algn="l" rtl="0">
              <a:lnSpc>
                <a:spcPct val="100000"/>
              </a:lnSpc>
              <a:spcBef>
                <a:spcPts val="1000"/>
              </a:spcBef>
              <a:spcAft>
                <a:spcPts val="0"/>
              </a:spcAft>
              <a:buClr>
                <a:srgbClr val="00820C"/>
              </a:buClr>
              <a:buSzPts val="2800"/>
              <a:buFont typeface="Noto Sans Symbols"/>
              <a:buNone/>
            </a:pPr>
            <a:endParaRPr sz="2800" b="0" i="0" u="none" strike="noStrike" cap="none" dirty="0">
              <a:solidFill>
                <a:schemeClr val="dk1"/>
              </a:solidFill>
              <a:latin typeface="Arial"/>
              <a:ea typeface="Arial"/>
              <a:cs typeface="Arial"/>
              <a:sym typeface="Arial"/>
            </a:endParaRPr>
          </a:p>
          <a:p>
            <a:pPr marL="0" marR="0" lvl="0" indent="0" algn="l" rtl="0">
              <a:lnSpc>
                <a:spcPct val="100000"/>
              </a:lnSpc>
              <a:spcBef>
                <a:spcPts val="1000"/>
              </a:spcBef>
              <a:spcAft>
                <a:spcPts val="0"/>
              </a:spcAft>
              <a:buClr>
                <a:schemeClr val="dk1"/>
              </a:buClr>
              <a:buSzPts val="2800"/>
              <a:buFont typeface="Arial"/>
              <a:buNone/>
            </a:pPr>
            <a:endParaRPr sz="2800" dirty="0">
              <a:solidFill>
                <a:schemeClr val="dk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Google Shape;416;p5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Indicateurs de performance (2/3)</a:t>
            </a:r>
            <a:endParaRPr dirty="0">
              <a:latin typeface="Franklin Gothic Medium" panose="020B0603020102020204" pitchFamily="34" charset="0"/>
            </a:endParaRPr>
          </a:p>
        </p:txBody>
      </p:sp>
      <p:sp>
        <p:nvSpPr>
          <p:cNvPr id="417" name="Google Shape;417;p52"/>
          <p:cNvSpPr txBox="1"/>
          <p:nvPr/>
        </p:nvSpPr>
        <p:spPr>
          <a:xfrm>
            <a:off x="838199" y="1479551"/>
            <a:ext cx="6822057" cy="2700564"/>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2800"/>
              <a:buFont typeface="Arial"/>
              <a:buChar char="•"/>
            </a:pPr>
            <a:r>
              <a:rPr lang="fr-FR" sz="2800" b="1" dirty="0">
                <a:solidFill>
                  <a:schemeClr val="dk1"/>
                </a:solidFill>
                <a:latin typeface="Arial"/>
                <a:ea typeface="Arial"/>
                <a:cs typeface="Arial"/>
                <a:sym typeface="Arial"/>
              </a:rPr>
              <a:t>Rapport d’une structure sanitaire ou d'un laboratoire</a:t>
            </a:r>
            <a:endParaRPr dirty="0"/>
          </a:p>
          <a:p>
            <a:pPr marL="685800" marR="0" lvl="1" indent="-228600" algn="l" rtl="0">
              <a:lnSpc>
                <a:spcPct val="90000"/>
              </a:lnSpc>
              <a:spcBef>
                <a:spcPts val="500"/>
              </a:spcBef>
              <a:spcAft>
                <a:spcPts val="0"/>
              </a:spcAft>
              <a:buClr>
                <a:schemeClr val="dk1"/>
              </a:buClr>
              <a:buSzPts val="2400"/>
              <a:buFont typeface="Arial"/>
              <a:buChar char="•"/>
            </a:pPr>
            <a:r>
              <a:rPr lang="fr-FR" sz="2400" b="0" i="0" u="none" strike="noStrike" cap="none" dirty="0">
                <a:solidFill>
                  <a:schemeClr val="dk1"/>
                </a:solidFill>
                <a:latin typeface="Arial"/>
                <a:ea typeface="Arial"/>
                <a:cs typeface="Arial"/>
                <a:sym typeface="Arial"/>
              </a:rPr>
              <a:t>Proportion de rapports au district qui sont :</a:t>
            </a:r>
            <a:endParaRPr dirty="0"/>
          </a:p>
          <a:p>
            <a:pPr marL="1143000" marR="0" lvl="2" indent="-228600" algn="l" rtl="0">
              <a:lnSpc>
                <a:spcPct val="90000"/>
              </a:lnSpc>
              <a:spcBef>
                <a:spcPts val="500"/>
              </a:spcBef>
              <a:spcAft>
                <a:spcPts val="0"/>
              </a:spcAft>
              <a:buClr>
                <a:schemeClr val="dk1"/>
              </a:buClr>
              <a:buSzPts val="2000"/>
              <a:buFont typeface="Arial"/>
              <a:buChar char="•"/>
            </a:pPr>
            <a:r>
              <a:rPr lang="fr-FR" sz="2000" b="0" i="0" u="none" strike="noStrike" cap="none" dirty="0">
                <a:solidFill>
                  <a:schemeClr val="dk1"/>
                </a:solidFill>
                <a:latin typeface="Arial"/>
                <a:ea typeface="Arial"/>
                <a:cs typeface="Arial"/>
                <a:sym typeface="Arial"/>
              </a:rPr>
              <a:t>A </a:t>
            </a:r>
            <a:r>
              <a:rPr lang="fr-FR" sz="2000" dirty="0">
                <a:solidFill>
                  <a:schemeClr val="dk1"/>
                </a:solidFill>
              </a:rPr>
              <a:t>temps</a:t>
            </a:r>
            <a:endParaRPr dirty="0"/>
          </a:p>
          <a:p>
            <a:pPr marL="1143000" marR="0" lvl="2" indent="-228600" algn="l" rtl="0">
              <a:lnSpc>
                <a:spcPct val="90000"/>
              </a:lnSpc>
              <a:spcBef>
                <a:spcPts val="500"/>
              </a:spcBef>
              <a:spcAft>
                <a:spcPts val="0"/>
              </a:spcAft>
              <a:buClr>
                <a:schemeClr val="dk1"/>
              </a:buClr>
              <a:buSzPts val="2000"/>
              <a:buFont typeface="Arial"/>
              <a:buChar char="•"/>
            </a:pPr>
            <a:r>
              <a:rPr lang="fr-FR" sz="2000" b="0" i="0" u="none" strike="noStrike" cap="none" dirty="0">
                <a:solidFill>
                  <a:schemeClr val="dk1"/>
                </a:solidFill>
                <a:latin typeface="Arial"/>
                <a:ea typeface="Arial"/>
                <a:cs typeface="Arial"/>
                <a:sym typeface="Arial"/>
              </a:rPr>
              <a:t>Compl</a:t>
            </a:r>
            <a:r>
              <a:rPr lang="fr-FR" sz="2000" dirty="0">
                <a:solidFill>
                  <a:schemeClr val="dk1"/>
                </a:solidFill>
              </a:rPr>
              <a:t>ets</a:t>
            </a:r>
            <a:endParaRPr dirty="0"/>
          </a:p>
          <a:p>
            <a:pPr marL="1143000" marR="0" lvl="2" indent="-228600" algn="l" rtl="0">
              <a:lnSpc>
                <a:spcPct val="90000"/>
              </a:lnSpc>
              <a:spcBef>
                <a:spcPts val="500"/>
              </a:spcBef>
              <a:spcAft>
                <a:spcPts val="0"/>
              </a:spcAft>
              <a:buClr>
                <a:schemeClr val="dk1"/>
              </a:buClr>
              <a:buSzPts val="2000"/>
              <a:buFont typeface="Arial"/>
              <a:buChar char="•"/>
            </a:pPr>
            <a:r>
              <a:rPr lang="fr-FR" sz="2000" b="0" i="0" u="none" strike="noStrike" cap="none" dirty="0">
                <a:solidFill>
                  <a:schemeClr val="dk1"/>
                </a:solidFill>
                <a:latin typeface="Arial"/>
                <a:ea typeface="Arial"/>
                <a:cs typeface="Arial"/>
                <a:sym typeface="Arial"/>
              </a:rPr>
              <a:t>Avec un taux de notification </a:t>
            </a:r>
            <a:r>
              <a:rPr lang="fr-FR" sz="2000" dirty="0">
                <a:solidFill>
                  <a:schemeClr val="dk1"/>
                </a:solidFill>
              </a:rPr>
              <a:t>zéro </a:t>
            </a:r>
            <a:r>
              <a:rPr lang="fr-FR" sz="2000" b="0" i="0" u="none" strike="noStrike" cap="none" dirty="0">
                <a:solidFill>
                  <a:schemeClr val="dk1"/>
                </a:solidFill>
                <a:latin typeface="Arial"/>
                <a:ea typeface="Arial"/>
                <a:cs typeface="Arial"/>
                <a:sym typeface="Arial"/>
              </a:rPr>
              <a:t>pour les maladies à tendance épidémique</a:t>
            </a:r>
            <a:br>
              <a:rPr lang="fr-FR" sz="2000" b="0" i="0" u="none" strike="noStrike" cap="none" dirty="0">
                <a:solidFill>
                  <a:schemeClr val="dk1"/>
                </a:solidFill>
                <a:latin typeface="Arial"/>
                <a:ea typeface="Arial"/>
                <a:cs typeface="Arial"/>
                <a:sym typeface="Arial"/>
              </a:rPr>
            </a:br>
            <a:endParaRPr sz="2000" b="1" i="0" u="none" strike="noStrike" cap="none" dirty="0">
              <a:solidFill>
                <a:schemeClr val="dk1"/>
              </a:solidFill>
              <a:latin typeface="Arial"/>
              <a:ea typeface="Arial"/>
              <a:cs typeface="Arial"/>
              <a:sym typeface="Arial"/>
            </a:endParaRPr>
          </a:p>
          <a:p>
            <a:pPr marL="228600" marR="0" lvl="0" indent="-228600" algn="l" rtl="0">
              <a:lnSpc>
                <a:spcPct val="90000"/>
              </a:lnSpc>
              <a:spcBef>
                <a:spcPts val="1000"/>
              </a:spcBef>
              <a:spcAft>
                <a:spcPts val="0"/>
              </a:spcAft>
              <a:buClr>
                <a:schemeClr val="dk1"/>
              </a:buClr>
              <a:buSzPts val="2800"/>
              <a:buFont typeface="Arial"/>
              <a:buChar char="•"/>
            </a:pPr>
            <a:r>
              <a:rPr lang="fr-FR" sz="2800" b="1" dirty="0">
                <a:solidFill>
                  <a:schemeClr val="dk1"/>
                </a:solidFill>
                <a:latin typeface="Arial"/>
                <a:ea typeface="Arial"/>
                <a:cs typeface="Arial"/>
                <a:sym typeface="Arial"/>
              </a:rPr>
              <a:t>Analyse et interprétation</a:t>
            </a:r>
            <a:endParaRPr dirty="0"/>
          </a:p>
          <a:p>
            <a:pPr marL="685800" marR="0" lvl="1" indent="-228600" algn="l" rtl="0">
              <a:lnSpc>
                <a:spcPct val="90000"/>
              </a:lnSpc>
              <a:spcBef>
                <a:spcPts val="500"/>
              </a:spcBef>
              <a:spcAft>
                <a:spcPts val="0"/>
              </a:spcAft>
              <a:buClr>
                <a:schemeClr val="dk1"/>
              </a:buClr>
              <a:buSzPts val="2400"/>
              <a:buFont typeface="Arial"/>
              <a:buChar char="•"/>
            </a:pPr>
            <a:r>
              <a:rPr lang="fr-FR" sz="2400" b="0" i="0" u="none" strike="noStrike" cap="none" dirty="0">
                <a:solidFill>
                  <a:schemeClr val="dk1"/>
                </a:solidFill>
                <a:latin typeface="Arial"/>
                <a:ea typeface="Arial"/>
                <a:cs typeface="Arial"/>
                <a:sym typeface="Arial"/>
              </a:rPr>
              <a:t>Proportion de maladies à déclaration obligatoire avec :</a:t>
            </a:r>
            <a:endParaRPr dirty="0"/>
          </a:p>
          <a:p>
            <a:pPr marL="1143000" marR="0" lvl="2" indent="-228600" algn="l" rtl="0">
              <a:lnSpc>
                <a:spcPct val="90000"/>
              </a:lnSpc>
              <a:spcBef>
                <a:spcPts val="500"/>
              </a:spcBef>
              <a:spcAft>
                <a:spcPts val="0"/>
              </a:spcAft>
              <a:buClr>
                <a:schemeClr val="dk1"/>
              </a:buClr>
              <a:buSzPts val="2000"/>
              <a:buFont typeface="Arial"/>
              <a:buChar char="•"/>
            </a:pPr>
            <a:r>
              <a:rPr lang="fr-FR" sz="2000" b="0" i="0" u="none" strike="noStrike" cap="none" dirty="0">
                <a:solidFill>
                  <a:schemeClr val="dk1"/>
                </a:solidFill>
                <a:latin typeface="Arial"/>
                <a:ea typeface="Arial"/>
                <a:cs typeface="Arial"/>
                <a:sym typeface="Arial"/>
              </a:rPr>
              <a:t>Graphiques actualisés</a:t>
            </a:r>
            <a:endParaRPr dirty="0"/>
          </a:p>
          <a:p>
            <a:pPr marL="1143000" marR="0" lvl="2" indent="-228600" algn="l" rtl="0">
              <a:lnSpc>
                <a:spcPct val="90000"/>
              </a:lnSpc>
              <a:spcBef>
                <a:spcPts val="500"/>
              </a:spcBef>
              <a:spcAft>
                <a:spcPts val="0"/>
              </a:spcAft>
              <a:buClr>
                <a:schemeClr val="dk1"/>
              </a:buClr>
              <a:buSzPts val="2000"/>
              <a:buFont typeface="Arial"/>
              <a:buChar char="•"/>
            </a:pPr>
            <a:r>
              <a:rPr lang="fr-FR" sz="2000" b="0" i="0" u="none" strike="noStrike" cap="none" dirty="0">
                <a:solidFill>
                  <a:schemeClr val="dk1"/>
                </a:solidFill>
                <a:latin typeface="Arial"/>
                <a:ea typeface="Arial"/>
                <a:cs typeface="Arial"/>
                <a:sym typeface="Arial"/>
              </a:rPr>
              <a:t>Tableaux hebdomadaires actualisés</a:t>
            </a:r>
            <a:endParaRPr dirty="0"/>
          </a:p>
          <a:p>
            <a:pPr marL="1143000" marR="0" lvl="2" indent="-228600" algn="l" rtl="0">
              <a:lnSpc>
                <a:spcPct val="90000"/>
              </a:lnSpc>
              <a:spcBef>
                <a:spcPts val="500"/>
              </a:spcBef>
              <a:spcAft>
                <a:spcPts val="0"/>
              </a:spcAft>
              <a:buClr>
                <a:schemeClr val="dk1"/>
              </a:buClr>
              <a:buSzPts val="2000"/>
              <a:buFont typeface="Arial"/>
              <a:buChar char="•"/>
            </a:pPr>
            <a:r>
              <a:rPr lang="fr-FR" sz="2000" b="0" i="0" u="none" strike="noStrike" cap="none" dirty="0">
                <a:solidFill>
                  <a:schemeClr val="dk1"/>
                </a:solidFill>
                <a:latin typeface="Arial"/>
                <a:ea typeface="Arial"/>
                <a:cs typeface="Arial"/>
                <a:sym typeface="Arial"/>
              </a:rPr>
              <a:t>Calcul du taux de létalité</a:t>
            </a:r>
            <a:endParaRPr dirty="0"/>
          </a:p>
          <a:p>
            <a:pPr marL="1588" marR="0" lvl="1" indent="-1588" algn="l" rtl="0">
              <a:lnSpc>
                <a:spcPct val="100000"/>
              </a:lnSpc>
              <a:spcBef>
                <a:spcPts val="500"/>
              </a:spcBef>
              <a:spcAft>
                <a:spcPts val="0"/>
              </a:spcAft>
              <a:buClr>
                <a:srgbClr val="00820C"/>
              </a:buClr>
              <a:buSzPts val="2800"/>
              <a:buFont typeface="Arial"/>
              <a:buNone/>
            </a:pPr>
            <a:endParaRPr sz="2800" b="0" i="0" u="none" strike="noStrike" cap="none" dirty="0">
              <a:solidFill>
                <a:schemeClr val="dk1"/>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800"/>
              <a:buFont typeface="Arial"/>
              <a:buNone/>
            </a:pPr>
            <a:endParaRPr sz="2800" dirty="0">
              <a:solidFill>
                <a:schemeClr val="dk1"/>
              </a:solidFill>
              <a:latin typeface="Arial"/>
              <a:ea typeface="Arial"/>
              <a:cs typeface="Arial"/>
              <a:sym typeface="Arial"/>
            </a:endParaRPr>
          </a:p>
        </p:txBody>
      </p:sp>
      <p:pic>
        <p:nvPicPr>
          <p:cNvPr id="418" name="Google Shape;418;p52" descr="man working with"/>
          <p:cNvPicPr preferRelativeResize="0"/>
          <p:nvPr/>
        </p:nvPicPr>
        <p:blipFill rotWithShape="1">
          <a:blip r:embed="rId3">
            <a:alphaModFix/>
          </a:blip>
          <a:srcRect l="7806"/>
          <a:stretch/>
        </p:blipFill>
        <p:spPr>
          <a:xfrm>
            <a:off x="8019786" y="3799837"/>
            <a:ext cx="3198629" cy="2318388"/>
          </a:xfrm>
          <a:prstGeom prst="rect">
            <a:avLst/>
          </a:prstGeom>
          <a:noFill/>
          <a:ln w="12700">
            <a:solidFill>
              <a:schemeClr val="tx1"/>
            </a:solidFill>
          </a:ln>
        </p:spPr>
      </p:pic>
      <p:pic>
        <p:nvPicPr>
          <p:cNvPr id="419" name="Google Shape;419;p52"/>
          <p:cNvPicPr preferRelativeResize="0"/>
          <p:nvPr/>
        </p:nvPicPr>
        <p:blipFill rotWithShape="1">
          <a:blip r:embed="rId4">
            <a:alphaModFix/>
          </a:blip>
          <a:srcRect/>
          <a:stretch/>
        </p:blipFill>
        <p:spPr>
          <a:xfrm>
            <a:off x="8019786" y="1441038"/>
            <a:ext cx="3198629" cy="2401262"/>
          </a:xfrm>
          <a:prstGeom prst="rect">
            <a:avLst/>
          </a:prstGeom>
          <a:noFill/>
          <a:ln w="12700">
            <a:solidFill>
              <a:schemeClr val="tx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7">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7">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17">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17">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17">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p53"/>
          <p:cNvSpPr txBox="1">
            <a:spLocks noGrp="1"/>
          </p:cNvSpPr>
          <p:nvPr>
            <p:ph type="body" idx="1"/>
          </p:nvPr>
        </p:nvSpPr>
        <p:spPr>
          <a:xfrm>
            <a:off x="838200" y="1478857"/>
            <a:ext cx="6235460" cy="4921943"/>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u="none" dirty="0">
                <a:latin typeface="Arial"/>
                <a:ea typeface="Arial"/>
                <a:cs typeface="Arial"/>
                <a:sym typeface="Arial"/>
              </a:rPr>
              <a:t>Action et communication</a:t>
            </a:r>
            <a:endParaRPr dirty="0"/>
          </a:p>
          <a:p>
            <a:pPr marL="685800" lvl="1" indent="-228600" algn="l" rtl="0">
              <a:lnSpc>
                <a:spcPct val="100000"/>
              </a:lnSpc>
              <a:spcBef>
                <a:spcPts val="1000"/>
              </a:spcBef>
              <a:spcAft>
                <a:spcPts val="0"/>
              </a:spcAft>
              <a:buSzPts val="2400"/>
              <a:buChar char="▪"/>
            </a:pPr>
            <a:r>
              <a:rPr lang="fr-FR" u="none" dirty="0">
                <a:latin typeface="Arial"/>
                <a:ea typeface="Arial"/>
                <a:cs typeface="Arial"/>
                <a:sym typeface="Arial"/>
              </a:rPr>
              <a:t>Proportion des enquêtes de cas </a:t>
            </a:r>
            <a:br>
              <a:rPr lang="fr-FR" u="none" dirty="0">
                <a:latin typeface="Arial"/>
                <a:ea typeface="Arial"/>
                <a:cs typeface="Arial"/>
                <a:sym typeface="Arial"/>
              </a:rPr>
            </a:br>
            <a:r>
              <a:rPr lang="fr-FR" u="none" dirty="0">
                <a:latin typeface="Arial"/>
                <a:ea typeface="Arial"/>
                <a:cs typeface="Arial"/>
                <a:sym typeface="Arial"/>
              </a:rPr>
              <a:t>qui sont :</a:t>
            </a:r>
            <a:endParaRPr dirty="0"/>
          </a:p>
          <a:p>
            <a:pPr marL="1143000" lvl="2" indent="-228600" algn="l" rtl="0">
              <a:lnSpc>
                <a:spcPct val="100000"/>
              </a:lnSpc>
              <a:spcBef>
                <a:spcPts val="1000"/>
              </a:spcBef>
              <a:spcAft>
                <a:spcPts val="0"/>
              </a:spcAft>
              <a:buSzPts val="2000"/>
              <a:buChar char="‒"/>
            </a:pPr>
            <a:r>
              <a:rPr lang="fr-FR" u="none" dirty="0">
                <a:latin typeface="Arial"/>
                <a:ea typeface="Arial"/>
                <a:cs typeface="Arial"/>
                <a:sym typeface="Arial"/>
              </a:rPr>
              <a:t>Réalisé dans les 48 heures</a:t>
            </a:r>
            <a:endParaRPr sz="2800" b="1" dirty="0">
              <a:solidFill>
                <a:schemeClr val="dk1"/>
              </a:solidFill>
              <a:latin typeface="Arial"/>
              <a:ea typeface="Arial"/>
              <a:cs typeface="Arial"/>
              <a:sym typeface="Arial"/>
            </a:endParaRPr>
          </a:p>
          <a:p>
            <a:pPr marL="228600" lvl="0" indent="-228600" algn="l" rtl="0">
              <a:lnSpc>
                <a:spcPct val="100000"/>
              </a:lnSpc>
              <a:spcBef>
                <a:spcPts val="1000"/>
              </a:spcBef>
              <a:spcAft>
                <a:spcPts val="0"/>
              </a:spcAft>
              <a:buClr>
                <a:schemeClr val="dk1"/>
              </a:buClr>
              <a:buSzPts val="2800"/>
              <a:buChar char="•"/>
            </a:pPr>
            <a:r>
              <a:rPr lang="fr-FR" sz="2800" b="1" dirty="0">
                <a:solidFill>
                  <a:schemeClr val="dk1"/>
                </a:solidFill>
                <a:latin typeface="Arial"/>
                <a:ea typeface="Arial"/>
                <a:cs typeface="Arial"/>
                <a:sym typeface="Arial"/>
              </a:rPr>
              <a:t>Pratiques des districts en matière de rapports</a:t>
            </a:r>
            <a:endParaRPr dirty="0"/>
          </a:p>
          <a:p>
            <a:pPr marL="685800" lvl="1" indent="-228600" algn="l" rtl="0">
              <a:lnSpc>
                <a:spcPct val="100000"/>
              </a:lnSpc>
              <a:spcBef>
                <a:spcPts val="1000"/>
              </a:spcBef>
              <a:spcAft>
                <a:spcPts val="0"/>
              </a:spcAft>
              <a:buSzPts val="2400"/>
              <a:buChar char="▪"/>
            </a:pPr>
            <a:r>
              <a:rPr lang="fr-FR" b="0" dirty="0">
                <a:solidFill>
                  <a:schemeClr val="dk1"/>
                </a:solidFill>
                <a:latin typeface="Arial"/>
                <a:ea typeface="Arial"/>
                <a:cs typeface="Arial"/>
                <a:sym typeface="Arial"/>
              </a:rPr>
              <a:t>Proportion de :</a:t>
            </a:r>
            <a:endParaRPr dirty="0"/>
          </a:p>
          <a:p>
            <a:pPr marL="1143000" lvl="2" indent="-228600" algn="l" rtl="0">
              <a:lnSpc>
                <a:spcPct val="100000"/>
              </a:lnSpc>
              <a:spcBef>
                <a:spcPts val="1000"/>
              </a:spcBef>
              <a:spcAft>
                <a:spcPts val="0"/>
              </a:spcAft>
              <a:buSzPts val="2000"/>
              <a:buChar char="‒"/>
            </a:pPr>
            <a:r>
              <a:rPr lang="fr-FR" b="0" dirty="0">
                <a:solidFill>
                  <a:schemeClr val="dk1"/>
                </a:solidFill>
                <a:latin typeface="Arial"/>
                <a:ea typeface="Arial"/>
                <a:cs typeface="Arial"/>
                <a:sym typeface="Arial"/>
              </a:rPr>
              <a:t>Rapports de routine soumis </a:t>
            </a:r>
            <a:r>
              <a:rPr lang="fr-FR" dirty="0"/>
              <a:t>à temps</a:t>
            </a:r>
            <a:endParaRPr dirty="0"/>
          </a:p>
          <a:p>
            <a:pPr marL="1143000" lvl="2" indent="-228600" algn="l" rtl="0">
              <a:lnSpc>
                <a:spcPct val="100000"/>
              </a:lnSpc>
              <a:spcBef>
                <a:spcPts val="1000"/>
              </a:spcBef>
              <a:spcAft>
                <a:spcPts val="0"/>
              </a:spcAft>
              <a:buSzPts val="2000"/>
              <a:buChar char="‒"/>
            </a:pPr>
            <a:r>
              <a:rPr lang="fr-FR" b="0" dirty="0">
                <a:solidFill>
                  <a:schemeClr val="dk1"/>
                </a:solidFill>
                <a:latin typeface="Arial"/>
                <a:ea typeface="Arial"/>
                <a:cs typeface="Arial"/>
                <a:sym typeface="Arial"/>
              </a:rPr>
              <a:t>Flambées notifiées dans les 2 jours</a:t>
            </a:r>
            <a:endParaRPr dirty="0"/>
          </a:p>
          <a:p>
            <a:pPr marL="1143000" lvl="2" indent="-228600" algn="l" rtl="0">
              <a:lnSpc>
                <a:spcPct val="100000"/>
              </a:lnSpc>
              <a:spcBef>
                <a:spcPts val="1000"/>
              </a:spcBef>
              <a:spcAft>
                <a:spcPts val="0"/>
              </a:spcAft>
              <a:buSzPts val="2000"/>
              <a:buChar char="‒"/>
            </a:pPr>
            <a:r>
              <a:rPr lang="fr-FR" b="0" dirty="0">
                <a:solidFill>
                  <a:schemeClr val="dk1"/>
                </a:solidFill>
                <a:latin typeface="Arial"/>
                <a:ea typeface="Arial"/>
                <a:cs typeface="Arial"/>
                <a:sym typeface="Arial"/>
              </a:rPr>
              <a:t>Rapports avec les résultats de l</a:t>
            </a:r>
            <a:r>
              <a:rPr lang="fr-FR" dirty="0"/>
              <a:t>a </a:t>
            </a:r>
            <a:br>
              <a:rPr lang="fr-FR" dirty="0"/>
            </a:br>
            <a:r>
              <a:rPr lang="fr-FR" dirty="0"/>
              <a:t>flambée </a:t>
            </a:r>
            <a:r>
              <a:rPr lang="fr-FR" b="0" dirty="0">
                <a:solidFill>
                  <a:schemeClr val="dk1"/>
                </a:solidFill>
                <a:latin typeface="Arial"/>
                <a:ea typeface="Arial"/>
                <a:cs typeface="Arial"/>
                <a:sym typeface="Arial"/>
              </a:rPr>
              <a:t>épidémique</a:t>
            </a:r>
            <a:endParaRPr dirty="0"/>
          </a:p>
          <a:p>
            <a:pPr marL="0" lvl="0" indent="0" algn="l" rtl="0">
              <a:lnSpc>
                <a:spcPct val="100000"/>
              </a:lnSpc>
              <a:spcBef>
                <a:spcPts val="1000"/>
              </a:spcBef>
              <a:spcAft>
                <a:spcPts val="0"/>
              </a:spcAft>
              <a:buClr>
                <a:schemeClr val="dk1"/>
              </a:buClr>
              <a:buSzPts val="2800"/>
              <a:buNone/>
            </a:pPr>
            <a:endParaRPr sz="2800" b="0" dirty="0">
              <a:solidFill>
                <a:schemeClr val="dk1"/>
              </a:solidFill>
              <a:latin typeface="Arial"/>
              <a:ea typeface="Arial"/>
              <a:cs typeface="Arial"/>
              <a:sym typeface="Arial"/>
            </a:endParaRPr>
          </a:p>
          <a:p>
            <a:pPr marL="0" lvl="0" indent="0" algn="l" rtl="0">
              <a:lnSpc>
                <a:spcPct val="100000"/>
              </a:lnSpc>
              <a:spcBef>
                <a:spcPts val="1000"/>
              </a:spcBef>
              <a:spcAft>
                <a:spcPts val="0"/>
              </a:spcAft>
              <a:buClr>
                <a:schemeClr val="dk1"/>
              </a:buClr>
              <a:buSzPts val="2800"/>
              <a:buNone/>
            </a:pPr>
            <a:endParaRPr dirty="0"/>
          </a:p>
        </p:txBody>
      </p:sp>
      <p:sp>
        <p:nvSpPr>
          <p:cNvPr id="426" name="Google Shape;426;p5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Indicateurs de performance (3/3)</a:t>
            </a:r>
            <a:endParaRPr dirty="0">
              <a:latin typeface="Franklin Gothic Medium" panose="020B0603020102020204" pitchFamily="34" charset="0"/>
            </a:endParaRPr>
          </a:p>
        </p:txBody>
      </p:sp>
      <p:pic>
        <p:nvPicPr>
          <p:cNvPr id="427" name="Google Shape;427;p53" descr="medical data entry on keyboard"/>
          <p:cNvPicPr preferRelativeResize="0"/>
          <p:nvPr/>
        </p:nvPicPr>
        <p:blipFill rotWithShape="1">
          <a:blip r:embed="rId3">
            <a:alphaModFix/>
          </a:blip>
          <a:srcRect/>
          <a:stretch/>
        </p:blipFill>
        <p:spPr>
          <a:xfrm>
            <a:off x="7459019" y="3593043"/>
            <a:ext cx="3894781" cy="2594725"/>
          </a:xfrm>
          <a:prstGeom prst="rect">
            <a:avLst/>
          </a:prstGeom>
          <a:noFill/>
          <a:ln w="12700">
            <a:solidFill>
              <a:schemeClr val="tx1"/>
            </a:solidFill>
          </a:ln>
        </p:spPr>
      </p:pic>
      <p:pic>
        <p:nvPicPr>
          <p:cNvPr id="428" name="Google Shape;428;p53"/>
          <p:cNvPicPr preferRelativeResize="0"/>
          <p:nvPr/>
        </p:nvPicPr>
        <p:blipFill rotWithShape="1">
          <a:blip r:embed="rId4">
            <a:alphaModFix/>
          </a:blip>
          <a:srcRect t="8857" b="17574"/>
          <a:stretch/>
        </p:blipFill>
        <p:spPr>
          <a:xfrm>
            <a:off x="7459019" y="1444055"/>
            <a:ext cx="3894781" cy="2148987"/>
          </a:xfrm>
          <a:prstGeom prst="rect">
            <a:avLst/>
          </a:prstGeom>
          <a:noFill/>
          <a:ln w="12700">
            <a:solidFill>
              <a:schemeClr val="tx1"/>
            </a:solidFill>
          </a:ln>
        </p:spPr>
      </p:pic>
      <p:sp>
        <p:nvSpPr>
          <p:cNvPr id="429" name="Google Shape;429;p53"/>
          <p:cNvSpPr txBox="1"/>
          <p:nvPr/>
        </p:nvSpPr>
        <p:spPr>
          <a:xfrm>
            <a:off x="-273228" y="6495937"/>
            <a:ext cx="9819452" cy="246221"/>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000" dirty="0">
                <a:solidFill>
                  <a:schemeClr val="dk1"/>
                </a:solidFill>
                <a:latin typeface="Arial"/>
                <a:ea typeface="Arial"/>
                <a:cs typeface="Arial"/>
                <a:sym typeface="Arial"/>
              </a:rPr>
              <a:t>Référence de l'image du bas </a:t>
            </a:r>
            <a:r>
              <a:rPr lang="fr-FR" sz="1000" u="sng" dirty="0">
                <a:solidFill>
                  <a:schemeClr val="dk1"/>
                </a:solidFill>
                <a:latin typeface="Arial"/>
                <a:ea typeface="Arial"/>
                <a:cs typeface="Arial"/>
                <a:sym typeface="Arial"/>
                <a:hlinkClick r:id="rId5">
                  <a:extLst>
                    <a:ext uri="{A12FA001-AC4F-418D-AE19-62706E023703}">
                      <ahyp:hlinkClr xmlns:ahyp="http://schemas.microsoft.com/office/drawing/2018/hyperlinkcolor" val="tx"/>
                    </a:ext>
                  </a:extLst>
                </a:hlinkClick>
              </a:rPr>
              <a:t>: https://www.cdc.gov/surveillance/data-modernization/snapshot/2022-snapshot/stories/electronic-case-reporting.html</a:t>
            </a:r>
            <a:endParaRPr sz="1000" dirty="0">
              <a:solidFill>
                <a:schemeClr val="dk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5">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5">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25">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25">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25">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p54"/>
          <p:cNvSpPr txBox="1">
            <a:spLocks noGrp="1"/>
          </p:cNvSpPr>
          <p:nvPr>
            <p:ph type="body" idx="1"/>
          </p:nvPr>
        </p:nvSpPr>
        <p:spPr>
          <a:xfrm>
            <a:off x="838200" y="1478857"/>
            <a:ext cx="6685547"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Tx/>
              <a:buSzPts val="2800"/>
              <a:buChar char="•"/>
            </a:pPr>
            <a:r>
              <a:rPr lang="fr-FR" b="1" dirty="0">
                <a:solidFill>
                  <a:schemeClr val="tx1"/>
                </a:solidFill>
              </a:rPr>
              <a:t>Promptitude</a:t>
            </a:r>
            <a:endParaRPr dirty="0">
              <a:solidFill>
                <a:schemeClr val="tx1"/>
              </a:solidFill>
            </a:endParaRPr>
          </a:p>
          <a:p>
            <a:pPr marL="685800" lvl="1" indent="-228600" algn="l" rtl="0">
              <a:lnSpc>
                <a:spcPct val="100000"/>
              </a:lnSpc>
              <a:spcBef>
                <a:spcPts val="1000"/>
              </a:spcBef>
              <a:spcAft>
                <a:spcPts val="0"/>
              </a:spcAft>
              <a:buSzPts val="2400"/>
              <a:buChar char="▪"/>
            </a:pPr>
            <a:r>
              <a:rPr lang="fr-FR" dirty="0">
                <a:solidFill>
                  <a:schemeClr val="tx1"/>
                </a:solidFill>
              </a:rPr>
              <a:t>Les rapports de surveillance parviennent au niveau suivant dans les délais prévus</a:t>
            </a:r>
            <a:endParaRPr dirty="0">
              <a:solidFill>
                <a:schemeClr val="tx1"/>
              </a:solidFill>
            </a:endParaRPr>
          </a:p>
          <a:p>
            <a:pPr marL="228600" lvl="0" indent="-50800" algn="l" rtl="0">
              <a:lnSpc>
                <a:spcPct val="100000"/>
              </a:lnSpc>
              <a:spcBef>
                <a:spcPts val="1000"/>
              </a:spcBef>
              <a:spcAft>
                <a:spcPts val="0"/>
              </a:spcAft>
              <a:buClr>
                <a:schemeClr val="dk1"/>
              </a:buClr>
              <a:buSzPts val="2800"/>
              <a:buNone/>
            </a:pPr>
            <a:endParaRPr b="1" dirty="0">
              <a:solidFill>
                <a:schemeClr val="tx1"/>
              </a:solidFill>
            </a:endParaRPr>
          </a:p>
          <a:p>
            <a:pPr marL="228600" lvl="0" indent="-228600" algn="l" rtl="0">
              <a:lnSpc>
                <a:spcPct val="100000"/>
              </a:lnSpc>
              <a:spcBef>
                <a:spcPts val="1000"/>
              </a:spcBef>
              <a:spcAft>
                <a:spcPts val="0"/>
              </a:spcAft>
              <a:buClrTx/>
              <a:buSzPts val="2800"/>
              <a:buChar char="•"/>
            </a:pPr>
            <a:r>
              <a:rPr lang="fr-FR" b="1" dirty="0">
                <a:solidFill>
                  <a:schemeClr val="tx1"/>
                </a:solidFill>
              </a:rPr>
              <a:t>Complétude</a:t>
            </a:r>
            <a:endParaRPr dirty="0">
              <a:solidFill>
                <a:schemeClr val="tx1"/>
              </a:solidFill>
            </a:endParaRPr>
          </a:p>
          <a:p>
            <a:pPr marL="685800" lvl="1" indent="-228600" algn="l" rtl="0">
              <a:lnSpc>
                <a:spcPct val="100000"/>
              </a:lnSpc>
              <a:spcBef>
                <a:spcPts val="1000"/>
              </a:spcBef>
              <a:spcAft>
                <a:spcPts val="0"/>
              </a:spcAft>
              <a:buSzPts val="2400"/>
              <a:buChar char="▪"/>
            </a:pPr>
            <a:r>
              <a:rPr lang="fr-FR" dirty="0">
                <a:solidFill>
                  <a:schemeClr val="tx1"/>
                </a:solidFill>
              </a:rPr>
              <a:t>Les rapports de surveillance arrivent au niveau suivant en provenance de tous les sites de notification</a:t>
            </a:r>
            <a:endParaRPr dirty="0">
              <a:solidFill>
                <a:schemeClr val="tx1"/>
              </a:solidFill>
            </a:endParaRPr>
          </a:p>
          <a:p>
            <a:pPr marL="685800" lvl="1" indent="-228600" algn="l" rtl="0">
              <a:lnSpc>
                <a:spcPct val="100000"/>
              </a:lnSpc>
              <a:spcBef>
                <a:spcPts val="1000"/>
              </a:spcBef>
              <a:spcAft>
                <a:spcPts val="0"/>
              </a:spcAft>
              <a:buSzPts val="2400"/>
              <a:buChar char="▪"/>
            </a:pPr>
            <a:r>
              <a:rPr lang="fr-FR" dirty="0">
                <a:solidFill>
                  <a:schemeClr val="tx1"/>
                </a:solidFill>
              </a:rPr>
              <a:t>Tous les champs obligatoires d'un rapport sont remplis comme prévu</a:t>
            </a:r>
            <a:endParaRPr dirty="0">
              <a:solidFill>
                <a:schemeClr val="tx1"/>
              </a:solidFill>
            </a:endParaRPr>
          </a:p>
        </p:txBody>
      </p:sp>
      <p:pic>
        <p:nvPicPr>
          <p:cNvPr id="437" name="Google Shape;437;p54" descr="Alarm clock with solid fill"/>
          <p:cNvPicPr preferRelativeResize="0"/>
          <p:nvPr/>
        </p:nvPicPr>
        <p:blipFill rotWithShape="1">
          <a:blip r:embed="rId3">
            <a:alphaModFix/>
          </a:blip>
          <a:srcRect/>
          <a:stretch/>
        </p:blipFill>
        <p:spPr>
          <a:xfrm>
            <a:off x="8013029" y="1442762"/>
            <a:ext cx="1950143" cy="1950143"/>
          </a:xfrm>
          <a:prstGeom prst="rect">
            <a:avLst/>
          </a:prstGeom>
          <a:noFill/>
          <a:ln>
            <a:noFill/>
          </a:ln>
        </p:spPr>
      </p:pic>
      <p:pic>
        <p:nvPicPr>
          <p:cNvPr id="438" name="Google Shape;438;p54" descr="Clipboard Checked with solid fill"/>
          <p:cNvPicPr preferRelativeResize="0"/>
          <p:nvPr/>
        </p:nvPicPr>
        <p:blipFill rotWithShape="1">
          <a:blip r:embed="rId4">
            <a:alphaModFix/>
          </a:blip>
          <a:srcRect/>
          <a:stretch/>
        </p:blipFill>
        <p:spPr>
          <a:xfrm>
            <a:off x="8013029" y="3798512"/>
            <a:ext cx="1950142" cy="1950142"/>
          </a:xfrm>
          <a:prstGeom prst="rect">
            <a:avLst/>
          </a:prstGeom>
          <a:noFill/>
          <a:ln>
            <a:noFill/>
          </a:ln>
        </p:spPr>
      </p:pic>
      <p:sp>
        <p:nvSpPr>
          <p:cNvPr id="2" name="Google Shape;426;p53">
            <a:extLst>
              <a:ext uri="{FF2B5EF4-FFF2-40B4-BE49-F238E27FC236}">
                <a16:creationId xmlns:a16="http://schemas.microsoft.com/office/drawing/2014/main" id="{55B886B2-C9D0-2A72-B24A-3C105BE0560B}"/>
              </a:ext>
            </a:extLst>
          </p:cNvPr>
          <p:cNvSpPr txBox="1">
            <a:spLocks/>
          </p:cNvSpPr>
          <p:nvPr/>
        </p:nvSpPr>
        <p:spPr>
          <a:xfrm>
            <a:off x="838200" y="457200"/>
            <a:ext cx="10515600" cy="8001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fr-FR" sz="4100" dirty="0">
                <a:latin typeface="Franklin Gothic Medium" panose="020B0603020102020204" pitchFamily="34" charset="0"/>
              </a:rPr>
              <a:t>Promptitude et complétude de la surveillance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5">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5">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5">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55"/>
          <p:cNvSpPr txBox="1">
            <a:spLocks noGrp="1"/>
          </p:cNvSpPr>
          <p:nvPr>
            <p:ph type="title"/>
          </p:nvPr>
        </p:nvSpPr>
        <p:spPr>
          <a:xfrm>
            <a:off x="838200" y="0"/>
            <a:ext cx="9648217"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sym typeface="Libre Franklin Medium"/>
              </a:rPr>
              <a:t>Calculer l</a:t>
            </a:r>
            <a:r>
              <a:rPr lang="fr-FR" dirty="0">
                <a:latin typeface="Franklin Gothic Medium" panose="020B0603020102020204" pitchFamily="34" charset="0"/>
              </a:rPr>
              <a:t>a promptitude</a:t>
            </a:r>
            <a:r>
              <a:rPr lang="fr-FR" dirty="0">
                <a:latin typeface="Franklin Gothic Medium" panose="020B0603020102020204" pitchFamily="34" charset="0"/>
                <a:sym typeface="Libre Franklin Medium"/>
              </a:rPr>
              <a:t> pour la structure sanitaire « A »</a:t>
            </a:r>
            <a:endParaRPr dirty="0">
              <a:latin typeface="Franklin Gothic Medium" panose="020B0603020102020204" pitchFamily="34" charset="0"/>
            </a:endParaRPr>
          </a:p>
        </p:txBody>
      </p:sp>
      <p:sp>
        <p:nvSpPr>
          <p:cNvPr id="445" name="Google Shape;445;p55"/>
          <p:cNvSpPr txBox="1">
            <a:spLocks noGrp="1"/>
          </p:cNvSpPr>
          <p:nvPr>
            <p:ph type="body" idx="1"/>
          </p:nvPr>
        </p:nvSpPr>
        <p:spPr>
          <a:xfrm>
            <a:off x="838200" y="1323926"/>
            <a:ext cx="10515600" cy="4639309"/>
          </a:xfrm>
          <a:prstGeom prst="rect">
            <a:avLst/>
          </a:prstGeom>
          <a:noFill/>
          <a:ln>
            <a:noFill/>
          </a:ln>
        </p:spPr>
        <p:txBody>
          <a:bodyPr spcFirstLastPara="1" wrap="square" lIns="91425" tIns="45700" rIns="91425" bIns="45700" anchor="t" anchorCtr="0">
            <a:noAutofit/>
          </a:bodyPr>
          <a:lstStyle/>
          <a:p>
            <a:pPr marL="0" indent="0" algn="ctr">
              <a:spcBef>
                <a:spcPts val="0"/>
              </a:spcBef>
              <a:buSzPts val="2400"/>
              <a:buNone/>
            </a:pPr>
            <a:r>
              <a:rPr lang="fr-FR" sz="2200" b="1" dirty="0"/>
              <a:t>Structure sanitaire A : Nombre de rapports hebdomadaires</a:t>
            </a:r>
            <a:endParaRPr lang="fr-FR" sz="2200" dirty="0"/>
          </a:p>
          <a:p>
            <a:pPr marL="0" lvl="0" indent="0" algn="ctr" rtl="0">
              <a:lnSpc>
                <a:spcPct val="100000"/>
              </a:lnSpc>
              <a:spcBef>
                <a:spcPts val="0"/>
              </a:spcBef>
              <a:spcAft>
                <a:spcPts val="0"/>
              </a:spcAft>
              <a:buClr>
                <a:schemeClr val="dk1"/>
              </a:buClr>
              <a:buSzPts val="2400"/>
              <a:buNone/>
            </a:pPr>
            <a:r>
              <a:rPr lang="fr-FR" sz="2200" b="1" dirty="0"/>
              <a:t>de routine soumis à temps </a:t>
            </a:r>
            <a:endParaRPr sz="2200" dirty="0"/>
          </a:p>
          <a:p>
            <a:pPr marL="0" lvl="0" indent="0" algn="ctr" rtl="0">
              <a:lnSpc>
                <a:spcPct val="100000"/>
              </a:lnSpc>
              <a:spcBef>
                <a:spcPts val="500"/>
              </a:spcBef>
              <a:spcAft>
                <a:spcPts val="0"/>
              </a:spcAft>
              <a:buClr>
                <a:schemeClr val="dk1"/>
              </a:buClr>
              <a:buSzPts val="2800"/>
              <a:buNone/>
            </a:pPr>
            <a:endParaRPr b="1" dirty="0"/>
          </a:p>
          <a:p>
            <a:pPr marL="0" lvl="0" indent="0" algn="ctr" rtl="0">
              <a:lnSpc>
                <a:spcPct val="100000"/>
              </a:lnSpc>
              <a:spcBef>
                <a:spcPts val="500"/>
              </a:spcBef>
              <a:spcAft>
                <a:spcPts val="0"/>
              </a:spcAft>
              <a:buClr>
                <a:schemeClr val="dk1"/>
              </a:buClr>
              <a:buSzPts val="2800"/>
              <a:buNone/>
            </a:pPr>
            <a:endParaRPr b="1" dirty="0"/>
          </a:p>
        </p:txBody>
      </p:sp>
      <p:graphicFrame>
        <p:nvGraphicFramePr>
          <p:cNvPr id="446" name="Google Shape;446;p55"/>
          <p:cNvGraphicFramePr/>
          <p:nvPr>
            <p:extLst>
              <p:ext uri="{D42A27DB-BD31-4B8C-83A1-F6EECF244321}">
                <p14:modId xmlns:p14="http://schemas.microsoft.com/office/powerpoint/2010/main" val="2713047459"/>
              </p:ext>
            </p:extLst>
          </p:nvPr>
        </p:nvGraphicFramePr>
        <p:xfrm>
          <a:off x="2127380" y="2296351"/>
          <a:ext cx="7351915" cy="4368865"/>
        </p:xfrm>
        <a:graphic>
          <a:graphicData uri="http://schemas.openxmlformats.org/drawingml/2006/table">
            <a:tbl>
              <a:tblPr firstRow="1" bandRow="1">
                <a:noFill/>
                <a:tableStyleId>{BE829F56-8D56-4D6D-A495-B48A43C2C6BF}</a:tableStyleId>
              </a:tblPr>
              <a:tblGrid>
                <a:gridCol w="3676261">
                  <a:extLst>
                    <a:ext uri="{9D8B030D-6E8A-4147-A177-3AD203B41FA5}">
                      <a16:colId xmlns:a16="http://schemas.microsoft.com/office/drawing/2014/main" val="20000"/>
                    </a:ext>
                  </a:extLst>
                </a:gridCol>
                <a:gridCol w="1708629">
                  <a:extLst>
                    <a:ext uri="{9D8B030D-6E8A-4147-A177-3AD203B41FA5}">
                      <a16:colId xmlns:a16="http://schemas.microsoft.com/office/drawing/2014/main" val="20001"/>
                    </a:ext>
                  </a:extLst>
                </a:gridCol>
                <a:gridCol w="1967025">
                  <a:extLst>
                    <a:ext uri="{9D8B030D-6E8A-4147-A177-3AD203B41FA5}">
                      <a16:colId xmlns:a16="http://schemas.microsoft.com/office/drawing/2014/main" val="20002"/>
                    </a:ext>
                  </a:extLst>
                </a:gridCol>
              </a:tblGrid>
              <a:tr h="491975">
                <a:tc>
                  <a:txBody>
                    <a:bodyPr/>
                    <a:lstStyle/>
                    <a:p>
                      <a:pPr marL="0" marR="0" lvl="0" indent="0" algn="ctr" rtl="0">
                        <a:spcBef>
                          <a:spcPts val="0"/>
                        </a:spcBef>
                        <a:spcAft>
                          <a:spcPts val="0"/>
                        </a:spcAft>
                        <a:buNone/>
                      </a:pPr>
                      <a:endParaRPr sz="200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gridSpan="2">
                  <a:txBody>
                    <a:bodyPr/>
                    <a:lstStyle/>
                    <a:p>
                      <a:pPr marL="0" marR="0" lvl="0" indent="0" algn="ctr" rtl="0">
                        <a:spcBef>
                          <a:spcPts val="0"/>
                        </a:spcBef>
                        <a:spcAft>
                          <a:spcPts val="0"/>
                        </a:spcAft>
                        <a:buNone/>
                      </a:pPr>
                      <a:r>
                        <a:rPr lang="fr-FR" sz="2000" dirty="0">
                          <a:solidFill>
                            <a:schemeClr val="dk1"/>
                          </a:solidFill>
                        </a:rPr>
                        <a:t>Période de temps</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hMerge="1">
                  <a:txBody>
                    <a:bodyPr/>
                    <a:lstStyle/>
                    <a:p>
                      <a:endParaRPr lang="fr-FR"/>
                    </a:p>
                  </a:txBody>
                  <a:tcPr/>
                </a:tc>
                <a:extLst>
                  <a:ext uri="{0D108BD9-81ED-4DB2-BD59-A6C34878D82A}">
                    <a16:rowId xmlns:a16="http://schemas.microsoft.com/office/drawing/2014/main" val="10000"/>
                  </a:ext>
                </a:extLst>
              </a:tr>
              <a:tr h="951800">
                <a:tc>
                  <a:txBody>
                    <a:bodyPr/>
                    <a:lstStyle/>
                    <a:p>
                      <a:pPr marL="0" marR="0" lvl="0" indent="0" algn="l" rtl="0">
                        <a:spcBef>
                          <a:spcPts val="0"/>
                        </a:spcBef>
                        <a:spcAft>
                          <a:spcPts val="0"/>
                        </a:spcAft>
                        <a:buNone/>
                      </a:pPr>
                      <a:r>
                        <a:rPr lang="fr-FR" sz="2400" b="1" dirty="0"/>
                        <a:t>Année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0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787175">
                <a:tc>
                  <a:txBody>
                    <a:bodyPr/>
                    <a:lstStyle/>
                    <a:p>
                      <a:pPr marL="0" marR="0" lvl="0" indent="0" algn="l" rtl="0">
                        <a:spcBef>
                          <a:spcPts val="0"/>
                        </a:spcBef>
                        <a:spcAft>
                          <a:spcPts val="0"/>
                        </a:spcAft>
                        <a:buNone/>
                      </a:pPr>
                      <a:r>
                        <a:rPr lang="fr-FR" sz="2400" b="1" dirty="0"/>
                        <a:t>Nombre de semaines depuis le début</a:t>
                      </a:r>
                      <a:endParaRPr sz="2400" b="1"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0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0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787175">
                <a:tc>
                  <a:txBody>
                    <a:bodyPr/>
                    <a:lstStyle/>
                    <a:p>
                      <a:pPr marL="0" marR="0" lvl="0" indent="0" algn="l" rtl="0">
                        <a:spcBef>
                          <a:spcPts val="0"/>
                        </a:spcBef>
                        <a:spcAft>
                          <a:spcPts val="0"/>
                        </a:spcAft>
                        <a:buNone/>
                      </a:pPr>
                      <a:r>
                        <a:rPr lang="fr-FR" sz="2400" b="1"/>
                        <a:t>Nombre de rapports à temps</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0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0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279150">
                <a:tc>
                  <a:txBody>
                    <a:bodyPr/>
                    <a:lstStyle/>
                    <a:p>
                      <a:pPr marL="0" marR="0" lvl="0" indent="0" algn="l" rtl="0">
                        <a:spcBef>
                          <a:spcPts val="0"/>
                        </a:spcBef>
                        <a:spcAft>
                          <a:spcPts val="0"/>
                        </a:spcAft>
                        <a:buNone/>
                      </a:pPr>
                      <a:r>
                        <a:rPr lang="fr-FR" sz="2400" b="1" dirty="0"/>
                        <a:t>Pourcentage de</a:t>
                      </a:r>
                      <a:endParaRPr sz="2400" dirty="0"/>
                    </a:p>
                    <a:p>
                      <a:pPr marL="0" marR="0" lvl="0" indent="0" algn="l" rtl="0">
                        <a:spcBef>
                          <a:spcPts val="0"/>
                        </a:spcBef>
                        <a:spcAft>
                          <a:spcPts val="0"/>
                        </a:spcAft>
                        <a:buNone/>
                      </a:pPr>
                      <a:r>
                        <a:rPr lang="fr-FR" sz="2400" b="1" dirty="0"/>
                        <a:t>rapports à temps</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0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0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447" name="Google Shape;447;p55"/>
          <p:cNvSpPr/>
          <p:nvPr/>
        </p:nvSpPr>
        <p:spPr>
          <a:xfrm>
            <a:off x="6019476" y="3935772"/>
            <a:ext cx="1197142" cy="369332"/>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None/>
            </a:pPr>
            <a:r>
              <a:rPr lang="fr-FR" sz="2400" dirty="0">
                <a:solidFill>
                  <a:srgbClr val="000000"/>
                </a:solidFill>
                <a:latin typeface="Arial"/>
                <a:ea typeface="Arial"/>
                <a:cs typeface="Arial"/>
                <a:sym typeface="Arial"/>
              </a:rPr>
              <a:t>52</a:t>
            </a:r>
            <a:endParaRPr sz="2400" dirty="0">
              <a:solidFill>
                <a:schemeClr val="dk1"/>
              </a:solidFill>
              <a:latin typeface="Arial"/>
              <a:ea typeface="Arial"/>
              <a:cs typeface="Arial"/>
              <a:sym typeface="Arial"/>
            </a:endParaRPr>
          </a:p>
        </p:txBody>
      </p:sp>
      <p:sp>
        <p:nvSpPr>
          <p:cNvPr id="448" name="Google Shape;448;p55"/>
          <p:cNvSpPr/>
          <p:nvPr/>
        </p:nvSpPr>
        <p:spPr>
          <a:xfrm>
            <a:off x="5589347" y="4760008"/>
            <a:ext cx="2057400" cy="369332"/>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None/>
            </a:pPr>
            <a:r>
              <a:rPr lang="fr-FR" sz="2400" dirty="0">
                <a:solidFill>
                  <a:srgbClr val="000000"/>
                </a:solidFill>
                <a:latin typeface="Arial"/>
                <a:ea typeface="Arial"/>
                <a:cs typeface="Arial"/>
                <a:sym typeface="Arial"/>
              </a:rPr>
              <a:t>38</a:t>
            </a:r>
            <a:endParaRPr sz="2400" dirty="0">
              <a:solidFill>
                <a:schemeClr val="dk1"/>
              </a:solidFill>
              <a:latin typeface="Arial"/>
              <a:ea typeface="Arial"/>
              <a:cs typeface="Arial"/>
              <a:sym typeface="Arial"/>
            </a:endParaRPr>
          </a:p>
        </p:txBody>
      </p:sp>
      <p:sp>
        <p:nvSpPr>
          <p:cNvPr id="449" name="Google Shape;449;p55"/>
          <p:cNvSpPr/>
          <p:nvPr/>
        </p:nvSpPr>
        <p:spPr>
          <a:xfrm>
            <a:off x="5647716" y="5511136"/>
            <a:ext cx="2057400" cy="369332"/>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None/>
            </a:pPr>
            <a:r>
              <a:rPr lang="fr-FR" sz="2400" dirty="0">
                <a:solidFill>
                  <a:srgbClr val="000000"/>
                </a:solidFill>
                <a:latin typeface="Arial"/>
                <a:ea typeface="Arial"/>
                <a:cs typeface="Arial"/>
                <a:sym typeface="Arial"/>
              </a:rPr>
              <a:t>38/52 =</a:t>
            </a:r>
            <a:endParaRPr sz="2400" dirty="0">
              <a:solidFill>
                <a:schemeClr val="dk1"/>
              </a:solidFill>
              <a:latin typeface="Arial"/>
              <a:ea typeface="Arial"/>
              <a:cs typeface="Arial"/>
              <a:sym typeface="Arial"/>
            </a:endParaRPr>
          </a:p>
        </p:txBody>
      </p:sp>
      <p:sp>
        <p:nvSpPr>
          <p:cNvPr id="450" name="Google Shape;450;p55"/>
          <p:cNvSpPr/>
          <p:nvPr/>
        </p:nvSpPr>
        <p:spPr>
          <a:xfrm>
            <a:off x="5593650" y="5928159"/>
            <a:ext cx="2057400" cy="369332"/>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None/>
            </a:pPr>
            <a:r>
              <a:rPr lang="fr-FR" sz="2400" dirty="0">
                <a:solidFill>
                  <a:srgbClr val="000000"/>
                </a:solidFill>
                <a:latin typeface="Arial"/>
                <a:ea typeface="Arial"/>
                <a:cs typeface="Arial"/>
                <a:sym typeface="Arial"/>
              </a:rPr>
              <a:t>73%</a:t>
            </a:r>
            <a:endParaRPr sz="2400" dirty="0">
              <a:solidFill>
                <a:schemeClr val="dk1"/>
              </a:solidFill>
              <a:latin typeface="Arial"/>
              <a:ea typeface="Arial"/>
              <a:cs typeface="Arial"/>
              <a:sym typeface="Arial"/>
            </a:endParaRPr>
          </a:p>
        </p:txBody>
      </p:sp>
      <p:sp>
        <p:nvSpPr>
          <p:cNvPr id="451" name="Google Shape;451;p55"/>
          <p:cNvSpPr/>
          <p:nvPr/>
        </p:nvSpPr>
        <p:spPr>
          <a:xfrm>
            <a:off x="7503160" y="2870991"/>
            <a:ext cx="2057400" cy="738664"/>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None/>
            </a:pPr>
            <a:r>
              <a:rPr lang="fr-FR" sz="2400">
                <a:solidFill>
                  <a:srgbClr val="000000"/>
                </a:solidFill>
                <a:sym typeface="Arial"/>
              </a:rPr>
              <a:t>2023</a:t>
            </a:r>
            <a:endParaRPr sz="2400"/>
          </a:p>
          <a:p>
            <a:pPr marL="0" marR="0" lvl="0" indent="0" algn="ctr" rtl="0">
              <a:spcBef>
                <a:spcPts val="0"/>
              </a:spcBef>
              <a:spcAft>
                <a:spcPts val="0"/>
              </a:spcAft>
              <a:buNone/>
            </a:pPr>
            <a:r>
              <a:rPr lang="fr-FR" sz="2400">
                <a:solidFill>
                  <a:srgbClr val="000000"/>
                </a:solidFill>
                <a:sym typeface="Arial"/>
              </a:rPr>
              <a:t>Q1, Q2</a:t>
            </a:r>
            <a:endParaRPr sz="2400">
              <a:solidFill>
                <a:schemeClr val="dk1"/>
              </a:solidFill>
              <a:sym typeface="Arial"/>
            </a:endParaRPr>
          </a:p>
        </p:txBody>
      </p:sp>
      <p:sp>
        <p:nvSpPr>
          <p:cNvPr id="452" name="Google Shape;452;p55"/>
          <p:cNvSpPr/>
          <p:nvPr/>
        </p:nvSpPr>
        <p:spPr>
          <a:xfrm>
            <a:off x="5589347" y="3037645"/>
            <a:ext cx="2057400" cy="369332"/>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None/>
            </a:pPr>
            <a:r>
              <a:rPr lang="fr-FR" sz="2400" dirty="0">
                <a:solidFill>
                  <a:srgbClr val="000000"/>
                </a:solidFill>
                <a:latin typeface="Arial"/>
                <a:ea typeface="Arial"/>
                <a:cs typeface="Arial"/>
                <a:sym typeface="Arial"/>
              </a:rPr>
              <a:t>2022</a:t>
            </a:r>
            <a:endParaRPr sz="2400" dirty="0">
              <a:solidFill>
                <a:schemeClr val="dk1"/>
              </a:solidFill>
              <a:latin typeface="Arial"/>
              <a:ea typeface="Arial"/>
              <a:cs typeface="Arial"/>
              <a:sym typeface="Arial"/>
            </a:endParaRPr>
          </a:p>
        </p:txBody>
      </p:sp>
      <p:sp>
        <p:nvSpPr>
          <p:cNvPr id="453" name="Google Shape;453;p55"/>
          <p:cNvSpPr/>
          <p:nvPr/>
        </p:nvSpPr>
        <p:spPr>
          <a:xfrm>
            <a:off x="7485388" y="3939953"/>
            <a:ext cx="2011680" cy="369332"/>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None/>
            </a:pPr>
            <a:r>
              <a:rPr lang="fr-FR" sz="2400" dirty="0">
                <a:solidFill>
                  <a:srgbClr val="000000"/>
                </a:solidFill>
                <a:latin typeface="Arial"/>
                <a:ea typeface="Arial"/>
                <a:cs typeface="Arial"/>
                <a:sym typeface="Arial"/>
              </a:rPr>
              <a:t>26</a:t>
            </a:r>
            <a:endParaRPr sz="2400" dirty="0">
              <a:solidFill>
                <a:schemeClr val="dk1"/>
              </a:solidFill>
              <a:latin typeface="Arial"/>
              <a:ea typeface="Arial"/>
              <a:cs typeface="Arial"/>
              <a:sym typeface="Arial"/>
            </a:endParaRPr>
          </a:p>
        </p:txBody>
      </p:sp>
      <p:sp>
        <p:nvSpPr>
          <p:cNvPr id="454" name="Google Shape;454;p55"/>
          <p:cNvSpPr/>
          <p:nvPr/>
        </p:nvSpPr>
        <p:spPr>
          <a:xfrm>
            <a:off x="7526020" y="4762948"/>
            <a:ext cx="2011680" cy="369332"/>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None/>
            </a:pPr>
            <a:r>
              <a:rPr lang="fr-FR" sz="2400" dirty="0">
                <a:solidFill>
                  <a:srgbClr val="000000"/>
                </a:solidFill>
                <a:latin typeface="Arial"/>
                <a:ea typeface="Arial"/>
                <a:cs typeface="Arial"/>
                <a:sym typeface="Arial"/>
              </a:rPr>
              <a:t>22</a:t>
            </a:r>
            <a:endParaRPr sz="2400" dirty="0">
              <a:solidFill>
                <a:schemeClr val="dk1"/>
              </a:solidFill>
              <a:latin typeface="Arial"/>
              <a:ea typeface="Arial"/>
              <a:cs typeface="Arial"/>
              <a:sym typeface="Arial"/>
            </a:endParaRPr>
          </a:p>
        </p:txBody>
      </p:sp>
      <p:sp>
        <p:nvSpPr>
          <p:cNvPr id="455" name="Google Shape;455;p55"/>
          <p:cNvSpPr/>
          <p:nvPr/>
        </p:nvSpPr>
        <p:spPr>
          <a:xfrm>
            <a:off x="7503160" y="5480013"/>
            <a:ext cx="2057400" cy="369332"/>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None/>
            </a:pPr>
            <a:r>
              <a:rPr lang="fr-FR" sz="2400" dirty="0">
                <a:solidFill>
                  <a:srgbClr val="000000"/>
                </a:solidFill>
                <a:latin typeface="Arial"/>
                <a:ea typeface="Arial"/>
                <a:cs typeface="Arial"/>
                <a:sym typeface="Arial"/>
              </a:rPr>
              <a:t>22/26 =</a:t>
            </a:r>
            <a:endParaRPr sz="2400" dirty="0">
              <a:solidFill>
                <a:schemeClr val="dk1"/>
              </a:solidFill>
              <a:latin typeface="Arial"/>
              <a:ea typeface="Arial"/>
              <a:cs typeface="Arial"/>
              <a:sym typeface="Arial"/>
            </a:endParaRPr>
          </a:p>
        </p:txBody>
      </p:sp>
      <p:sp>
        <p:nvSpPr>
          <p:cNvPr id="456" name="Google Shape;456;p55"/>
          <p:cNvSpPr/>
          <p:nvPr/>
        </p:nvSpPr>
        <p:spPr>
          <a:xfrm>
            <a:off x="7462528" y="5915971"/>
            <a:ext cx="2057400" cy="369332"/>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None/>
            </a:pPr>
            <a:r>
              <a:rPr lang="fr-FR" sz="2400" dirty="0">
                <a:solidFill>
                  <a:srgbClr val="000000"/>
                </a:solidFill>
                <a:latin typeface="Arial"/>
                <a:ea typeface="Arial"/>
                <a:cs typeface="Arial"/>
                <a:sym typeface="Arial"/>
              </a:rPr>
              <a:t>85%</a:t>
            </a:r>
            <a:endParaRPr sz="2400" dirty="0">
              <a:solidFill>
                <a:schemeClr val="dk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5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5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5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5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56"/>
          <p:cNvSpPr txBox="1">
            <a:spLocks noGrp="1"/>
          </p:cNvSpPr>
          <p:nvPr>
            <p:ph type="body" idx="1"/>
          </p:nvPr>
        </p:nvSpPr>
        <p:spPr>
          <a:xfrm>
            <a:off x="838200" y="1478849"/>
            <a:ext cx="6007500" cy="4980900"/>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600"/>
              <a:buChar char="•"/>
            </a:pPr>
            <a:r>
              <a:rPr lang="fr-FR" sz="2600" dirty="0"/>
              <a:t>Remplir le tableau de la promptitude et de la complétude</a:t>
            </a:r>
            <a:endParaRPr dirty="0"/>
          </a:p>
          <a:p>
            <a:pPr marL="228600" lvl="0" indent="-228600" algn="l" rtl="0">
              <a:lnSpc>
                <a:spcPct val="100000"/>
              </a:lnSpc>
              <a:spcBef>
                <a:spcPts val="1000"/>
              </a:spcBef>
              <a:spcAft>
                <a:spcPts val="0"/>
              </a:spcAft>
              <a:buClr>
                <a:schemeClr val="dk1"/>
              </a:buClr>
              <a:buSzPts val="2600"/>
              <a:buChar char="•"/>
            </a:pPr>
            <a:r>
              <a:rPr lang="fr-FR" sz="2600" dirty="0"/>
              <a:t>Évaluer la notification zéro pour les maladies à déclaration obligatoire</a:t>
            </a:r>
            <a:endParaRPr dirty="0"/>
          </a:p>
          <a:p>
            <a:pPr marL="228600" lvl="0" indent="-228600" algn="l" rtl="0">
              <a:lnSpc>
                <a:spcPct val="100000"/>
              </a:lnSpc>
              <a:spcBef>
                <a:spcPts val="1000"/>
              </a:spcBef>
              <a:spcAft>
                <a:spcPts val="0"/>
              </a:spcAft>
              <a:buClr>
                <a:schemeClr val="dk1"/>
              </a:buClr>
              <a:buSzPts val="2600"/>
              <a:buChar char="•"/>
            </a:pPr>
            <a:r>
              <a:rPr lang="fr-FR" sz="2600" dirty="0"/>
              <a:t>Comparer le rapport hebdomadaire avec les formulaires de notification de cas</a:t>
            </a:r>
            <a:endParaRPr dirty="0"/>
          </a:p>
          <a:p>
            <a:pPr marL="228600" lvl="0" indent="-228600" algn="l" rtl="0">
              <a:lnSpc>
                <a:spcPct val="100000"/>
              </a:lnSpc>
              <a:spcBef>
                <a:spcPts val="1000"/>
              </a:spcBef>
              <a:spcAft>
                <a:spcPts val="0"/>
              </a:spcAft>
              <a:buClr>
                <a:schemeClr val="dk1"/>
              </a:buClr>
              <a:buSzPts val="2600"/>
              <a:buChar char="•"/>
            </a:pPr>
            <a:r>
              <a:rPr lang="fr-FR" sz="2600" dirty="0"/>
              <a:t>Agir (prendre des mesures) </a:t>
            </a:r>
            <a:br>
              <a:rPr lang="fr-FR" sz="2600" dirty="0"/>
            </a:br>
            <a:r>
              <a:rPr lang="fr-FR" sz="2600" dirty="0"/>
              <a:t>si nécessaire</a:t>
            </a:r>
            <a:endParaRPr dirty="0"/>
          </a:p>
          <a:p>
            <a:pPr marL="228600" lvl="0" indent="-228600" algn="l" rtl="0">
              <a:lnSpc>
                <a:spcPct val="100000"/>
              </a:lnSpc>
              <a:spcBef>
                <a:spcPts val="1000"/>
              </a:spcBef>
              <a:spcAft>
                <a:spcPts val="0"/>
              </a:spcAft>
              <a:buClr>
                <a:srgbClr val="00820C"/>
              </a:buClr>
              <a:buSzPts val="2600"/>
              <a:buChar char="•"/>
            </a:pPr>
            <a:r>
              <a:rPr lang="fr-FR" sz="2600" b="1" dirty="0">
                <a:solidFill>
                  <a:srgbClr val="00820C"/>
                </a:solidFill>
              </a:rPr>
              <a:t>Simplifiez-vous la vie, faites-en </a:t>
            </a:r>
            <a:br>
              <a:rPr lang="fr-FR" sz="2600" b="1" dirty="0">
                <a:solidFill>
                  <a:srgbClr val="00820C"/>
                </a:solidFill>
              </a:rPr>
            </a:br>
            <a:r>
              <a:rPr lang="fr-FR" sz="2600" b="1" dirty="0">
                <a:solidFill>
                  <a:srgbClr val="00820C"/>
                </a:solidFill>
              </a:rPr>
              <a:t>une routine !</a:t>
            </a:r>
            <a:endParaRPr dirty="0"/>
          </a:p>
        </p:txBody>
      </p:sp>
      <p:sp>
        <p:nvSpPr>
          <p:cNvPr id="463" name="Google Shape;463;p5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Activités de suivi hebdomadaires</a:t>
            </a:r>
            <a:endParaRPr dirty="0">
              <a:latin typeface="Franklin Gothic Medium" panose="020B0603020102020204" pitchFamily="34" charset="0"/>
            </a:endParaRPr>
          </a:p>
        </p:txBody>
      </p:sp>
      <p:sp>
        <p:nvSpPr>
          <p:cNvPr id="464" name="Google Shape;464;p56"/>
          <p:cNvSpPr txBox="1"/>
          <p:nvPr/>
        </p:nvSpPr>
        <p:spPr>
          <a:xfrm>
            <a:off x="7110414" y="1886638"/>
            <a:ext cx="4243500" cy="144650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200" b="1" dirty="0">
                <a:solidFill>
                  <a:srgbClr val="000000"/>
                </a:solidFill>
                <a:latin typeface="Arial"/>
                <a:ea typeface="Arial"/>
                <a:cs typeface="Arial"/>
                <a:sym typeface="Arial"/>
              </a:rPr>
              <a:t>Indicateur de </a:t>
            </a:r>
            <a:r>
              <a:rPr lang="fr-FR" sz="2200" b="1" dirty="0"/>
              <a:t>promptitude </a:t>
            </a:r>
            <a:r>
              <a:rPr lang="fr-FR" sz="2200" dirty="0">
                <a:solidFill>
                  <a:srgbClr val="000000"/>
                </a:solidFill>
                <a:latin typeface="Arial"/>
                <a:ea typeface="Arial"/>
                <a:cs typeface="Arial"/>
                <a:sym typeface="Arial"/>
              </a:rPr>
              <a:t>= proportion des structures  transmettant à temps leur rapport hebdomadaire au district</a:t>
            </a:r>
            <a:endParaRPr sz="2200" dirty="0">
              <a:solidFill>
                <a:srgbClr val="000000"/>
              </a:solidFill>
              <a:latin typeface="Arial"/>
              <a:ea typeface="Arial"/>
              <a:cs typeface="Arial"/>
              <a:sym typeface="Arial"/>
            </a:endParaRPr>
          </a:p>
        </p:txBody>
      </p:sp>
      <p:sp>
        <p:nvSpPr>
          <p:cNvPr id="465" name="Google Shape;465;p56"/>
          <p:cNvSpPr/>
          <p:nvPr/>
        </p:nvSpPr>
        <p:spPr>
          <a:xfrm>
            <a:off x="6942212" y="1662289"/>
            <a:ext cx="4427400" cy="1950000"/>
          </a:xfrm>
          <a:prstGeom prst="roundRect">
            <a:avLst>
              <a:gd name="adj" fmla="val 16667"/>
            </a:avLst>
          </a:prstGeom>
          <a:noFill/>
          <a:ln w="762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Arial"/>
              <a:ea typeface="Arial"/>
              <a:cs typeface="Arial"/>
              <a:sym typeface="Arial"/>
            </a:endParaRPr>
          </a:p>
        </p:txBody>
      </p:sp>
      <p:sp>
        <p:nvSpPr>
          <p:cNvPr id="466" name="Google Shape;466;p56"/>
          <p:cNvSpPr/>
          <p:nvPr/>
        </p:nvSpPr>
        <p:spPr>
          <a:xfrm>
            <a:off x="6958012" y="4017270"/>
            <a:ext cx="4395788" cy="1950143"/>
          </a:xfrm>
          <a:prstGeom prst="roundRect">
            <a:avLst>
              <a:gd name="adj" fmla="val 16667"/>
            </a:avLst>
          </a:prstGeom>
          <a:noFill/>
          <a:ln w="762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67" name="Google Shape;467;p56"/>
          <p:cNvSpPr txBox="1"/>
          <p:nvPr/>
        </p:nvSpPr>
        <p:spPr>
          <a:xfrm>
            <a:off x="7142065" y="3812760"/>
            <a:ext cx="4211735" cy="2123618"/>
          </a:xfrm>
          <a:prstGeom prst="rect">
            <a:avLst/>
          </a:prstGeom>
          <a:noFill/>
          <a:ln>
            <a:noFill/>
          </a:ln>
        </p:spPr>
        <p:txBody>
          <a:bodyPr spcFirstLastPara="1" wrap="square" lIns="91425" tIns="45700" rIns="91425" bIns="45700" anchor="t" anchorCtr="0">
            <a:spAutoFit/>
          </a:bodyPr>
          <a:lstStyle/>
          <a:p>
            <a:pPr marL="342900" marR="0" lvl="0" indent="-203200" algn="l" rtl="0">
              <a:spcBef>
                <a:spcPts val="0"/>
              </a:spcBef>
              <a:spcAft>
                <a:spcPts val="0"/>
              </a:spcAft>
              <a:buClr>
                <a:schemeClr val="dk1"/>
              </a:buClr>
              <a:buSzPts val="2200"/>
              <a:buFont typeface="Arial"/>
              <a:buNone/>
            </a:pPr>
            <a:endParaRPr sz="2200" dirty="0">
              <a:solidFill>
                <a:srgbClr val="000000"/>
              </a:solidFill>
              <a:latin typeface="Arial"/>
              <a:ea typeface="Arial"/>
              <a:cs typeface="Arial"/>
              <a:sym typeface="Arial"/>
            </a:endParaRPr>
          </a:p>
          <a:p>
            <a:pPr marL="0" marR="0" lvl="0" indent="0" algn="l" rtl="0">
              <a:spcBef>
                <a:spcPts val="0"/>
              </a:spcBef>
              <a:spcAft>
                <a:spcPts val="0"/>
              </a:spcAft>
              <a:buNone/>
            </a:pPr>
            <a:r>
              <a:rPr lang="fr-FR" sz="2200" b="1" dirty="0">
                <a:solidFill>
                  <a:srgbClr val="000000"/>
                </a:solidFill>
                <a:latin typeface="Arial"/>
                <a:ea typeface="Arial"/>
                <a:cs typeface="Arial"/>
                <a:sym typeface="Arial"/>
              </a:rPr>
              <a:t>Indicateur d</a:t>
            </a:r>
            <a:r>
              <a:rPr lang="fr-FR" sz="2200" b="1" dirty="0"/>
              <a:t>e la complétude </a:t>
            </a:r>
            <a:r>
              <a:rPr lang="fr-FR" sz="2200" dirty="0">
                <a:solidFill>
                  <a:srgbClr val="000000"/>
                </a:solidFill>
                <a:latin typeface="Arial"/>
                <a:ea typeface="Arial"/>
                <a:cs typeface="Arial"/>
                <a:sym typeface="Arial"/>
              </a:rPr>
              <a:t>= proportion de structures sanitaires qui soumettent </a:t>
            </a:r>
          </a:p>
          <a:p>
            <a:pPr marL="0" marR="0" lvl="0" indent="0" algn="l" rtl="0">
              <a:spcBef>
                <a:spcPts val="0"/>
              </a:spcBef>
              <a:spcAft>
                <a:spcPts val="0"/>
              </a:spcAft>
              <a:buNone/>
            </a:pPr>
            <a:r>
              <a:rPr lang="fr-FR" sz="2200" dirty="0">
                <a:solidFill>
                  <a:srgbClr val="000000"/>
                </a:solidFill>
                <a:latin typeface="Arial"/>
                <a:ea typeface="Arial"/>
                <a:cs typeface="Arial"/>
                <a:sym typeface="Arial"/>
              </a:rPr>
              <a:t>un rapport au district, même si</a:t>
            </a:r>
          </a:p>
          <a:p>
            <a:pPr marL="0" marR="0" lvl="0" indent="0" algn="l" rtl="0">
              <a:spcBef>
                <a:spcPts val="0"/>
              </a:spcBef>
              <a:spcAft>
                <a:spcPts val="0"/>
              </a:spcAft>
              <a:buNone/>
            </a:pPr>
            <a:r>
              <a:rPr lang="fr-FR" sz="2200" dirty="0">
                <a:solidFill>
                  <a:srgbClr val="000000"/>
                </a:solidFill>
                <a:latin typeface="Arial"/>
                <a:ea typeface="Arial"/>
                <a:cs typeface="Arial"/>
                <a:sym typeface="Arial"/>
              </a:rPr>
              <a:t>en retard</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Google Shape;473;p5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 Promptitude de notification</a:t>
            </a:r>
            <a:endParaRPr dirty="0">
              <a:latin typeface="Franklin Gothic Medium" panose="020B0603020102020204" pitchFamily="34" charset="0"/>
            </a:endParaRPr>
          </a:p>
        </p:txBody>
      </p:sp>
      <p:graphicFrame>
        <p:nvGraphicFramePr>
          <p:cNvPr id="474" name="Google Shape;474;p57"/>
          <p:cNvGraphicFramePr/>
          <p:nvPr>
            <p:extLst>
              <p:ext uri="{D42A27DB-BD31-4B8C-83A1-F6EECF244321}">
                <p14:modId xmlns:p14="http://schemas.microsoft.com/office/powerpoint/2010/main" val="1181530431"/>
              </p:ext>
            </p:extLst>
          </p:nvPr>
        </p:nvGraphicFramePr>
        <p:xfrm>
          <a:off x="953304" y="2158600"/>
          <a:ext cx="10332719" cy="4017750"/>
        </p:xfrm>
        <a:graphic>
          <a:graphicData uri="http://schemas.openxmlformats.org/drawingml/2006/table">
            <a:tbl>
              <a:tblPr bandRow="1">
                <a:noFill/>
                <a:tableStyleId>{BE829F56-8D56-4D6D-A495-B48A43C2C6BF}</a:tableStyleId>
              </a:tblPr>
              <a:tblGrid>
                <a:gridCol w="1167048">
                  <a:extLst>
                    <a:ext uri="{9D8B030D-6E8A-4147-A177-3AD203B41FA5}">
                      <a16:colId xmlns:a16="http://schemas.microsoft.com/office/drawing/2014/main" val="20000"/>
                    </a:ext>
                  </a:extLst>
                </a:gridCol>
                <a:gridCol w="1416131">
                  <a:extLst>
                    <a:ext uri="{9D8B030D-6E8A-4147-A177-3AD203B41FA5}">
                      <a16:colId xmlns:a16="http://schemas.microsoft.com/office/drawing/2014/main" val="20001"/>
                    </a:ext>
                  </a:extLst>
                </a:gridCol>
                <a:gridCol w="1355532">
                  <a:extLst>
                    <a:ext uri="{9D8B030D-6E8A-4147-A177-3AD203B41FA5}">
                      <a16:colId xmlns:a16="http://schemas.microsoft.com/office/drawing/2014/main" val="20002"/>
                    </a:ext>
                  </a:extLst>
                </a:gridCol>
                <a:gridCol w="1227648">
                  <a:extLst>
                    <a:ext uri="{9D8B030D-6E8A-4147-A177-3AD203B41FA5}">
                      <a16:colId xmlns:a16="http://schemas.microsoft.com/office/drawing/2014/main" val="20003"/>
                    </a:ext>
                  </a:extLst>
                </a:gridCol>
                <a:gridCol w="1291590">
                  <a:extLst>
                    <a:ext uri="{9D8B030D-6E8A-4147-A177-3AD203B41FA5}">
                      <a16:colId xmlns:a16="http://schemas.microsoft.com/office/drawing/2014/main" val="20004"/>
                    </a:ext>
                  </a:extLst>
                </a:gridCol>
                <a:gridCol w="1291590">
                  <a:extLst>
                    <a:ext uri="{9D8B030D-6E8A-4147-A177-3AD203B41FA5}">
                      <a16:colId xmlns:a16="http://schemas.microsoft.com/office/drawing/2014/main" val="20005"/>
                    </a:ext>
                  </a:extLst>
                </a:gridCol>
                <a:gridCol w="1291590">
                  <a:extLst>
                    <a:ext uri="{9D8B030D-6E8A-4147-A177-3AD203B41FA5}">
                      <a16:colId xmlns:a16="http://schemas.microsoft.com/office/drawing/2014/main" val="20006"/>
                    </a:ext>
                  </a:extLst>
                </a:gridCol>
                <a:gridCol w="1291590">
                  <a:extLst>
                    <a:ext uri="{9D8B030D-6E8A-4147-A177-3AD203B41FA5}">
                      <a16:colId xmlns:a16="http://schemas.microsoft.com/office/drawing/2014/main" val="20007"/>
                    </a:ext>
                  </a:extLst>
                </a:gridCol>
              </a:tblGrid>
              <a:tr h="401775">
                <a:tc>
                  <a:txBody>
                    <a:bodyPr/>
                    <a:lstStyle/>
                    <a:p>
                      <a:pPr marL="0" marR="0" lvl="0" indent="0" algn="ctr" rtl="0">
                        <a:spcBef>
                          <a:spcPts val="0"/>
                        </a:spcBef>
                        <a:spcAft>
                          <a:spcPts val="0"/>
                        </a:spcAft>
                        <a:buNone/>
                      </a:pPr>
                      <a:r>
                        <a:rPr lang="fr-FR" sz="2000" b="0" u="none" strike="noStrike" dirty="0">
                          <a:solidFill>
                            <a:srgbClr val="000000"/>
                          </a:solidFill>
                          <a:latin typeface="Arial"/>
                          <a:ea typeface="Arial"/>
                          <a:cs typeface="Arial"/>
                          <a:sym typeface="Arial"/>
                        </a:rPr>
                        <a:t> </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gridSpan="7">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Semaine épidémiologique</a:t>
                      </a:r>
                      <a:endParaRPr sz="2000" b="1"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401775">
                <a:tc>
                  <a:txBody>
                    <a:bodyPr/>
                    <a:lstStyle/>
                    <a:p>
                      <a:pPr marL="0" marR="0" lvl="0" indent="0" algn="ctr" rtl="0">
                        <a:spcBef>
                          <a:spcPts val="0"/>
                        </a:spcBef>
                        <a:spcAft>
                          <a:spcPts val="0"/>
                        </a:spcAft>
                        <a:buNone/>
                      </a:pPr>
                      <a:r>
                        <a:rPr lang="fr-FR" sz="2000" b="1" i="0" u="none" strike="noStrike" dirty="0">
                          <a:solidFill>
                            <a:srgbClr val="000000"/>
                          </a:solidFill>
                          <a:latin typeface="Arial"/>
                          <a:ea typeface="Arial"/>
                          <a:cs typeface="Arial"/>
                          <a:sym typeface="Arial"/>
                        </a:rPr>
                        <a:t>Structure</a:t>
                      </a:r>
                      <a:endParaRPr sz="2000" b="1"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i="0" u="none" strike="noStrike" dirty="0">
                          <a:solidFill>
                            <a:srgbClr val="000000"/>
                          </a:solidFill>
                          <a:latin typeface="Arial"/>
                          <a:ea typeface="Arial"/>
                          <a:cs typeface="Arial"/>
                          <a:sym typeface="Arial"/>
                        </a:rPr>
                        <a:t>1</a:t>
                      </a:r>
                      <a:endParaRPr dirty="0"/>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i="0" u="none" strike="noStrike">
                          <a:solidFill>
                            <a:srgbClr val="000000"/>
                          </a:solidFill>
                          <a:latin typeface="Arial"/>
                          <a:ea typeface="Arial"/>
                          <a:cs typeface="Arial"/>
                          <a:sym typeface="Arial"/>
                        </a:rPr>
                        <a:t>2</a:t>
                      </a:r>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i="0" u="none" strike="noStrike">
                          <a:solidFill>
                            <a:srgbClr val="000000"/>
                          </a:solidFill>
                          <a:latin typeface="Arial"/>
                          <a:ea typeface="Arial"/>
                          <a:cs typeface="Arial"/>
                          <a:sym typeface="Arial"/>
                        </a:rPr>
                        <a:t>3</a:t>
                      </a:r>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i="0" u="none" strike="noStrike">
                          <a:solidFill>
                            <a:srgbClr val="000000"/>
                          </a:solidFill>
                          <a:latin typeface="Arial"/>
                          <a:ea typeface="Arial"/>
                          <a:cs typeface="Arial"/>
                          <a:sym typeface="Arial"/>
                        </a:rPr>
                        <a:t>4</a:t>
                      </a:r>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i="0" u="none" strike="noStrike">
                          <a:solidFill>
                            <a:srgbClr val="000000"/>
                          </a:solidFill>
                          <a:latin typeface="Arial"/>
                          <a:ea typeface="Arial"/>
                          <a:cs typeface="Arial"/>
                          <a:sym typeface="Arial"/>
                        </a:rPr>
                        <a:t>5</a:t>
                      </a:r>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i="0" u="none" strike="noStrike">
                          <a:solidFill>
                            <a:srgbClr val="000000"/>
                          </a:solidFill>
                          <a:latin typeface="Arial"/>
                          <a:ea typeface="Arial"/>
                          <a:cs typeface="Arial"/>
                          <a:sym typeface="Arial"/>
                        </a:rPr>
                        <a:t>6</a:t>
                      </a:r>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i="0" u="none" strike="noStrike">
                          <a:solidFill>
                            <a:srgbClr val="000000"/>
                          </a:solidFill>
                          <a:latin typeface="Arial"/>
                          <a:ea typeface="Arial"/>
                          <a:cs typeface="Arial"/>
                          <a:sym typeface="Arial"/>
                        </a:rPr>
                        <a:t>7</a:t>
                      </a:r>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1"/>
                  </a:ext>
                </a:extLst>
              </a:tr>
              <a:tr h="401775">
                <a:tc>
                  <a:txBody>
                    <a:bodyPr/>
                    <a:lstStyle/>
                    <a:p>
                      <a:pPr marL="0" marR="0" lvl="0" indent="0" algn="ctr" rtl="0">
                        <a:spcBef>
                          <a:spcPts val="0"/>
                        </a:spcBef>
                        <a:spcAft>
                          <a:spcPts val="0"/>
                        </a:spcAft>
                        <a:buNone/>
                      </a:pPr>
                      <a:r>
                        <a:rPr lang="fr-FR" sz="2000" b="1" u="none" strike="noStrike">
                          <a:solidFill>
                            <a:srgbClr val="000000"/>
                          </a:solidFill>
                          <a:latin typeface="Arial"/>
                          <a:ea typeface="Arial"/>
                          <a:cs typeface="Arial"/>
                          <a:sym typeface="Arial"/>
                        </a:rPr>
                        <a:t>A</a:t>
                      </a:r>
                      <a:endParaRPr sz="2000" b="1" i="0" u="none" strike="noStrik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Font typeface="Arial"/>
                        <a:buNone/>
                      </a:pPr>
                      <a:r>
                        <a:rPr lang="fr-FR" sz="2000" dirty="0"/>
                        <a:t>R</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Font typeface="Arial"/>
                        <a:buNone/>
                      </a:pPr>
                      <a:r>
                        <a:rPr lang="fr-FR" sz="2000" dirty="0"/>
                        <a:t>R</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401775">
                <a:tc>
                  <a:txBody>
                    <a:bodyPr/>
                    <a:lstStyle/>
                    <a:p>
                      <a:pPr marL="0" marR="0" lvl="0" indent="0" algn="ctr" rtl="0">
                        <a:spcBef>
                          <a:spcPts val="0"/>
                        </a:spcBef>
                        <a:spcAft>
                          <a:spcPts val="0"/>
                        </a:spcAft>
                        <a:buNone/>
                      </a:pPr>
                      <a:r>
                        <a:rPr lang="fr-FR" sz="2000" b="1" u="none" strike="noStrike">
                          <a:solidFill>
                            <a:srgbClr val="000000"/>
                          </a:solidFill>
                          <a:latin typeface="Arial"/>
                          <a:ea typeface="Arial"/>
                          <a:cs typeface="Arial"/>
                          <a:sym typeface="Arial"/>
                        </a:rPr>
                        <a:t>B</a:t>
                      </a:r>
                      <a:endParaRPr sz="2000" b="1" i="0" u="none" strike="noStrik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a:solidFill>
                            <a:srgbClr val="000000"/>
                          </a:solidFill>
                        </a:rPr>
                        <a:t>R</a:t>
                      </a:r>
                      <a:endParaRPr sz="2000" b="0" i="0" u="none" strike="noStrik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Font typeface="Arial"/>
                        <a:buNone/>
                      </a:pPr>
                      <a:r>
                        <a:rPr lang="fr-FR" sz="2000"/>
                        <a:t>M</a:t>
                      </a:r>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fr-FR" sz="2000" dirty="0">
                          <a:solidFill>
                            <a:schemeClr val="dk1"/>
                          </a:solidFill>
                        </a:rPr>
                        <a:t>R</a:t>
                      </a:r>
                      <a:endParaRPr dirty="0"/>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fr-FR" sz="2000" dirty="0">
                          <a:solidFill>
                            <a:schemeClr val="dk1"/>
                          </a:solidFill>
                        </a:rPr>
                        <a:t>R</a:t>
                      </a:r>
                      <a:endParaRPr dirty="0"/>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fr-FR" sz="2000">
                          <a:solidFill>
                            <a:schemeClr val="dk1"/>
                          </a:solidFill>
                        </a:rPr>
                        <a:t>R</a:t>
                      </a:r>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Font typeface="Arial"/>
                        <a:buNone/>
                      </a:pPr>
                      <a:r>
                        <a:rPr lang="fr-FR" sz="2000"/>
                        <a:t>M</a:t>
                      </a:r>
                      <a:endParaRPr sz="2000" b="0" i="0" u="none" strike="noStrik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401775">
                <a:tc>
                  <a:txBody>
                    <a:bodyPr/>
                    <a:lstStyle/>
                    <a:p>
                      <a:pPr marL="0" marR="0" lvl="0" indent="0" algn="ctr" rtl="0">
                        <a:spcBef>
                          <a:spcPts val="0"/>
                        </a:spcBef>
                        <a:spcAft>
                          <a:spcPts val="0"/>
                        </a:spcAft>
                        <a:buNone/>
                      </a:pPr>
                      <a:r>
                        <a:rPr lang="fr-FR" sz="2000" b="1" u="none" strike="noStrike">
                          <a:solidFill>
                            <a:srgbClr val="000000"/>
                          </a:solidFill>
                          <a:latin typeface="Arial"/>
                          <a:ea typeface="Arial"/>
                          <a:cs typeface="Arial"/>
                          <a:sym typeface="Arial"/>
                        </a:rPr>
                        <a:t>C</a:t>
                      </a:r>
                      <a:endParaRPr sz="2000" b="1" i="0" u="none" strike="noStrik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Font typeface="Arial"/>
                        <a:buNone/>
                      </a:pPr>
                      <a:r>
                        <a:rPr lang="fr-FR" sz="2000" dirty="0"/>
                        <a:t>R</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401775">
                <a:tc>
                  <a:txBody>
                    <a:bodyPr/>
                    <a:lstStyle/>
                    <a:p>
                      <a:pPr marL="0" marR="0" lvl="0" indent="0" algn="ctr" rtl="0">
                        <a:spcBef>
                          <a:spcPts val="0"/>
                        </a:spcBef>
                        <a:spcAft>
                          <a:spcPts val="0"/>
                        </a:spcAft>
                        <a:buNone/>
                      </a:pPr>
                      <a:r>
                        <a:rPr lang="fr-FR" sz="2000" b="1" u="none" strike="noStrike">
                          <a:solidFill>
                            <a:srgbClr val="000000"/>
                          </a:solidFill>
                          <a:latin typeface="Arial"/>
                          <a:ea typeface="Arial"/>
                          <a:cs typeface="Arial"/>
                          <a:sym typeface="Arial"/>
                        </a:rPr>
                        <a:t>D</a:t>
                      </a:r>
                      <a:endParaRPr sz="2000" b="1" i="0" u="none" strike="noStrik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fr-FR" sz="2000" dirty="0">
                          <a:solidFill>
                            <a:schemeClr val="dk1"/>
                          </a:solidFill>
                        </a:rPr>
                        <a:t>R</a:t>
                      </a:r>
                      <a:endParaRPr dirty="0"/>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401775">
                <a:tc>
                  <a:txBody>
                    <a:bodyPr/>
                    <a:lstStyle/>
                    <a:p>
                      <a:pPr marL="0" marR="0" lvl="0" indent="0" algn="ctr" rtl="0">
                        <a:spcBef>
                          <a:spcPts val="0"/>
                        </a:spcBef>
                        <a:spcAft>
                          <a:spcPts val="0"/>
                        </a:spcAft>
                        <a:buNone/>
                      </a:pPr>
                      <a:r>
                        <a:rPr lang="fr-FR" sz="2000" b="1" u="none" strike="noStrike">
                          <a:solidFill>
                            <a:srgbClr val="000000"/>
                          </a:solidFill>
                          <a:latin typeface="Arial"/>
                          <a:ea typeface="Arial"/>
                          <a:cs typeface="Arial"/>
                          <a:sym typeface="Arial"/>
                        </a:rPr>
                        <a:t>E</a:t>
                      </a:r>
                      <a:endParaRPr sz="2000" b="1" i="0" u="none" strike="noStrik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Clr>
                          <a:schemeClr val="dk1"/>
                        </a:buClr>
                        <a:buFont typeface="Arial"/>
                        <a:buNone/>
                      </a:pPr>
                      <a:r>
                        <a:rPr lang="fr-FR" sz="2000" dirty="0"/>
                        <a:t>R</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fr-FR" sz="2000" dirty="0">
                          <a:solidFill>
                            <a:schemeClr val="dk1"/>
                          </a:solidFill>
                        </a:rPr>
                        <a:t>R</a:t>
                      </a:r>
                      <a:endParaRPr dirty="0"/>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401775">
                <a:tc>
                  <a:txBody>
                    <a:bodyPr/>
                    <a:lstStyle/>
                    <a:p>
                      <a:pPr marL="0" marR="0" lvl="0" indent="0" algn="ctr" rtl="0">
                        <a:spcBef>
                          <a:spcPts val="0"/>
                        </a:spcBef>
                        <a:spcAft>
                          <a:spcPts val="0"/>
                        </a:spcAft>
                        <a:buNone/>
                      </a:pPr>
                      <a:r>
                        <a:rPr lang="fr-FR" sz="2000" b="1" u="none" strike="noStrike">
                          <a:solidFill>
                            <a:srgbClr val="000000"/>
                          </a:solidFill>
                          <a:latin typeface="Arial"/>
                          <a:ea typeface="Arial"/>
                          <a:cs typeface="Arial"/>
                          <a:sym typeface="Arial"/>
                        </a:rPr>
                        <a:t>F</a:t>
                      </a:r>
                      <a:endParaRPr sz="2000" b="1" i="0" u="none" strike="noStrik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fr-FR" sz="2000">
                          <a:solidFill>
                            <a:schemeClr val="dk1"/>
                          </a:solidFill>
                        </a:rPr>
                        <a:t>R</a:t>
                      </a:r>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a:solidFill>
                            <a:srgbClr val="000000"/>
                          </a:solidFill>
                        </a:rPr>
                        <a:t>M</a:t>
                      </a:r>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fr-FR" sz="2000" dirty="0"/>
                        <a:t>R</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fr-FR" sz="2000" dirty="0">
                          <a:solidFill>
                            <a:schemeClr val="dk1"/>
                          </a:solidFill>
                        </a:rPr>
                        <a:t>M</a:t>
                      </a:r>
                      <a:endParaRPr dirty="0"/>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fr-FR" sz="2000" dirty="0">
                          <a:solidFill>
                            <a:schemeClr val="dk1"/>
                          </a:solidFill>
                        </a:rPr>
                        <a:t>M</a:t>
                      </a:r>
                      <a:endParaRPr dirty="0"/>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401775">
                <a:tc>
                  <a:txBody>
                    <a:bodyPr/>
                    <a:lstStyle/>
                    <a:p>
                      <a:pPr marL="0" marR="0" lvl="0" indent="0" algn="ctr" rtl="0">
                        <a:spcBef>
                          <a:spcPts val="0"/>
                        </a:spcBef>
                        <a:spcAft>
                          <a:spcPts val="0"/>
                        </a:spcAft>
                        <a:buNone/>
                      </a:pPr>
                      <a:r>
                        <a:rPr lang="fr-FR" sz="2000" b="1" u="none" strike="noStrike">
                          <a:solidFill>
                            <a:srgbClr val="000000"/>
                          </a:solidFill>
                          <a:latin typeface="Arial"/>
                          <a:ea typeface="Arial"/>
                          <a:cs typeface="Arial"/>
                          <a:sym typeface="Arial"/>
                        </a:rPr>
                        <a:t>G</a:t>
                      </a:r>
                      <a:endParaRPr sz="2000" b="1" i="0" u="none" strike="noStrik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fr-FR" sz="2000">
                          <a:solidFill>
                            <a:schemeClr val="dk1"/>
                          </a:solidFill>
                        </a:rPr>
                        <a:t>R</a:t>
                      </a:r>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dirty="0">
                          <a:solidFill>
                            <a:srgbClr val="000000"/>
                          </a:solidFill>
                          <a:latin typeface="Arial"/>
                          <a:ea typeface="Arial"/>
                          <a:cs typeface="Arial"/>
                          <a:sym typeface="Arial"/>
                        </a:rPr>
                        <a:t>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Clr>
                          <a:srgbClr val="000000"/>
                        </a:buClr>
                        <a:buFont typeface="Arial"/>
                        <a:buNone/>
                      </a:pPr>
                      <a:r>
                        <a:rPr lang="fr-FR" sz="2000" dirty="0">
                          <a:solidFill>
                            <a:srgbClr val="000000"/>
                          </a:solidFill>
                        </a:rPr>
                        <a:t>R</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r h="401775">
                <a:tc gridSpan="8">
                  <a:txBody>
                    <a:bodyPr/>
                    <a:lstStyle/>
                    <a:p>
                      <a:pPr marL="0" marR="0" lvl="0" indent="0" algn="ctr" rtl="0">
                        <a:spcBef>
                          <a:spcPts val="0"/>
                        </a:spcBef>
                        <a:spcAft>
                          <a:spcPts val="0"/>
                        </a:spcAft>
                        <a:buNone/>
                      </a:pPr>
                      <a:r>
                        <a:rPr lang="fr-FR" sz="2000" b="0" u="none" strike="noStrike" dirty="0">
                          <a:solidFill>
                            <a:srgbClr val="000000"/>
                          </a:solidFill>
                          <a:latin typeface="Arial"/>
                          <a:ea typeface="Arial"/>
                          <a:cs typeface="Arial"/>
                          <a:sym typeface="Arial"/>
                        </a:rPr>
                        <a:t>T = </a:t>
                      </a:r>
                      <a:r>
                        <a:rPr lang="fr-FR" sz="2000" dirty="0">
                          <a:solidFill>
                            <a:srgbClr val="000000"/>
                          </a:solidFill>
                        </a:rPr>
                        <a:t>à</a:t>
                      </a:r>
                      <a:r>
                        <a:rPr lang="fr-FR" sz="2000" b="0" u="none" strike="noStrike" dirty="0">
                          <a:solidFill>
                            <a:srgbClr val="000000"/>
                          </a:solidFill>
                          <a:latin typeface="Arial"/>
                          <a:ea typeface="Arial"/>
                          <a:cs typeface="Arial"/>
                          <a:sym typeface="Arial"/>
                        </a:rPr>
                        <a:t> </a:t>
                      </a:r>
                      <a:r>
                        <a:rPr lang="fr-FR" sz="2000" dirty="0">
                          <a:solidFill>
                            <a:srgbClr val="000000"/>
                          </a:solidFill>
                        </a:rPr>
                        <a:t>temps</a:t>
                      </a:r>
                      <a:r>
                        <a:rPr lang="fr-FR" sz="2000" b="0" u="none" strike="noStrike" dirty="0">
                          <a:solidFill>
                            <a:srgbClr val="000000"/>
                          </a:solidFill>
                          <a:latin typeface="Arial"/>
                          <a:ea typeface="Arial"/>
                          <a:cs typeface="Arial"/>
                          <a:sym typeface="Arial"/>
                        </a:rPr>
                        <a:t>, </a:t>
                      </a:r>
                      <a:r>
                        <a:rPr lang="fr-FR" sz="2000" dirty="0">
                          <a:solidFill>
                            <a:srgbClr val="000000"/>
                          </a:solidFill>
                        </a:rPr>
                        <a:t>R</a:t>
                      </a:r>
                      <a:r>
                        <a:rPr lang="fr-FR" sz="2000" b="0" u="none" strike="noStrike" dirty="0">
                          <a:solidFill>
                            <a:srgbClr val="000000"/>
                          </a:solidFill>
                          <a:latin typeface="Arial"/>
                          <a:ea typeface="Arial"/>
                          <a:cs typeface="Arial"/>
                          <a:sym typeface="Arial"/>
                        </a:rPr>
                        <a:t> = </a:t>
                      </a:r>
                      <a:r>
                        <a:rPr lang="fr-FR" sz="2000" dirty="0">
                          <a:solidFill>
                            <a:srgbClr val="000000"/>
                          </a:solidFill>
                        </a:rPr>
                        <a:t>e</a:t>
                      </a:r>
                      <a:r>
                        <a:rPr lang="fr-FR" sz="2000" b="0" u="none" strike="noStrike" dirty="0">
                          <a:solidFill>
                            <a:srgbClr val="000000"/>
                          </a:solidFill>
                          <a:latin typeface="Arial"/>
                          <a:ea typeface="Arial"/>
                          <a:cs typeface="Arial"/>
                          <a:sym typeface="Arial"/>
                        </a:rPr>
                        <a:t>n retard, </a:t>
                      </a:r>
                      <a:r>
                        <a:rPr lang="fr-FR" sz="2000" dirty="0">
                          <a:solidFill>
                            <a:srgbClr val="000000"/>
                          </a:solidFill>
                        </a:rPr>
                        <a:t>M</a:t>
                      </a:r>
                      <a:r>
                        <a:rPr lang="fr-FR" sz="2000" b="0" u="none" strike="noStrike" dirty="0">
                          <a:solidFill>
                            <a:srgbClr val="000000"/>
                          </a:solidFill>
                          <a:latin typeface="Arial"/>
                          <a:ea typeface="Arial"/>
                          <a:cs typeface="Arial"/>
                          <a:sym typeface="Arial"/>
                        </a:rPr>
                        <a:t> = Manquant ou pas de rapport</a:t>
                      </a:r>
                      <a:endParaRPr sz="2000" b="0"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9"/>
                  </a:ext>
                </a:extLst>
              </a:tr>
            </a:tbl>
          </a:graphicData>
        </a:graphic>
      </p:graphicFrame>
      <p:sp>
        <p:nvSpPr>
          <p:cNvPr id="475" name="Google Shape;475;p57"/>
          <p:cNvSpPr txBox="1"/>
          <p:nvPr/>
        </p:nvSpPr>
        <p:spPr>
          <a:xfrm>
            <a:off x="3020615" y="1402972"/>
            <a:ext cx="6675475" cy="76944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200" b="1" i="0" u="none" strike="noStrike" dirty="0">
                <a:solidFill>
                  <a:schemeClr val="dk1"/>
                </a:solidFill>
                <a:latin typeface="Arial"/>
                <a:ea typeface="Arial"/>
                <a:cs typeface="Arial"/>
                <a:sym typeface="Arial"/>
              </a:rPr>
              <a:t>Délais de réception des rapports de surveillance par structure sanitaire, semaines 1 à 7</a:t>
            </a: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sp>
        <p:nvSpPr>
          <p:cNvPr id="481" name="Google Shape;481;p5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Promptitude et notification zéro</a:t>
            </a:r>
            <a:endParaRPr dirty="0">
              <a:latin typeface="Franklin Gothic Medium" panose="020B0603020102020204" pitchFamily="34" charset="0"/>
            </a:endParaRPr>
          </a:p>
        </p:txBody>
      </p:sp>
      <p:graphicFrame>
        <p:nvGraphicFramePr>
          <p:cNvPr id="482" name="Google Shape;482;p58"/>
          <p:cNvGraphicFramePr/>
          <p:nvPr>
            <p:extLst>
              <p:ext uri="{D42A27DB-BD31-4B8C-83A1-F6EECF244321}">
                <p14:modId xmlns:p14="http://schemas.microsoft.com/office/powerpoint/2010/main" val="450887758"/>
              </p:ext>
            </p:extLst>
          </p:nvPr>
        </p:nvGraphicFramePr>
        <p:xfrm>
          <a:off x="500202" y="1878103"/>
          <a:ext cx="11191600" cy="3769690"/>
        </p:xfrm>
        <a:graphic>
          <a:graphicData uri="http://schemas.openxmlformats.org/drawingml/2006/table">
            <a:tbl>
              <a:tblPr firstRow="1" bandRow="1">
                <a:noFill/>
                <a:tableStyleId>{BE829F56-8D56-4D6D-A495-B48A43C2C6BF}</a:tableStyleId>
              </a:tblPr>
              <a:tblGrid>
                <a:gridCol w="950300">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1188725">
                  <a:extLst>
                    <a:ext uri="{9D8B030D-6E8A-4147-A177-3AD203B41FA5}">
                      <a16:colId xmlns:a16="http://schemas.microsoft.com/office/drawing/2014/main" val="20002"/>
                    </a:ext>
                  </a:extLst>
                </a:gridCol>
                <a:gridCol w="1371600">
                  <a:extLst>
                    <a:ext uri="{9D8B030D-6E8A-4147-A177-3AD203B41FA5}">
                      <a16:colId xmlns:a16="http://schemas.microsoft.com/office/drawing/2014/main" val="20003"/>
                    </a:ext>
                  </a:extLst>
                </a:gridCol>
                <a:gridCol w="1188725">
                  <a:extLst>
                    <a:ext uri="{9D8B030D-6E8A-4147-A177-3AD203B41FA5}">
                      <a16:colId xmlns:a16="http://schemas.microsoft.com/office/drawing/2014/main" val="20004"/>
                    </a:ext>
                  </a:extLst>
                </a:gridCol>
                <a:gridCol w="1371600">
                  <a:extLst>
                    <a:ext uri="{9D8B030D-6E8A-4147-A177-3AD203B41FA5}">
                      <a16:colId xmlns:a16="http://schemas.microsoft.com/office/drawing/2014/main" val="20005"/>
                    </a:ext>
                  </a:extLst>
                </a:gridCol>
                <a:gridCol w="1188725">
                  <a:extLst>
                    <a:ext uri="{9D8B030D-6E8A-4147-A177-3AD203B41FA5}">
                      <a16:colId xmlns:a16="http://schemas.microsoft.com/office/drawing/2014/main" val="20006"/>
                    </a:ext>
                  </a:extLst>
                </a:gridCol>
                <a:gridCol w="1371600">
                  <a:extLst>
                    <a:ext uri="{9D8B030D-6E8A-4147-A177-3AD203B41FA5}">
                      <a16:colId xmlns:a16="http://schemas.microsoft.com/office/drawing/2014/main" val="20007"/>
                    </a:ext>
                  </a:extLst>
                </a:gridCol>
                <a:gridCol w="1188725">
                  <a:extLst>
                    <a:ext uri="{9D8B030D-6E8A-4147-A177-3AD203B41FA5}">
                      <a16:colId xmlns:a16="http://schemas.microsoft.com/office/drawing/2014/main" val="20008"/>
                    </a:ext>
                  </a:extLst>
                </a:gridCol>
              </a:tblGrid>
              <a:tr h="283025">
                <a:tc>
                  <a:txBody>
                    <a:bodyPr/>
                    <a:lstStyle/>
                    <a:p>
                      <a:pPr marL="0" marR="0" lvl="0" indent="0" algn="ctr" rtl="0">
                        <a:spcBef>
                          <a:spcPts val="0"/>
                        </a:spcBef>
                        <a:spcAft>
                          <a:spcPts val="0"/>
                        </a:spcAft>
                        <a:buNone/>
                      </a:pPr>
                      <a:endParaRPr sz="1600" b="0" i="0" u="none" strike="noStrike">
                        <a:solidFill>
                          <a:srgbClr val="000000"/>
                        </a:solidFill>
                        <a:latin typeface="Arial"/>
                        <a:ea typeface="Arial"/>
                        <a:cs typeface="Arial"/>
                        <a:sym typeface="Arial"/>
                      </a:endParaRPr>
                    </a:p>
                  </a:txBody>
                  <a:tcPr marL="14150" marR="14150" marT="1415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gridSpan="8">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Semaine épidémiologique</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318950">
                <a:tc rowSpan="2">
                  <a:txBody>
                    <a:bodyPr/>
                    <a:lstStyle/>
                    <a:p>
                      <a:pPr marL="0" marR="0" lvl="0" indent="0" algn="l" rtl="0">
                        <a:spcBef>
                          <a:spcPts val="0"/>
                        </a:spcBef>
                        <a:spcAft>
                          <a:spcPts val="0"/>
                        </a:spcAft>
                        <a:buNone/>
                      </a:pPr>
                      <a:r>
                        <a:rPr lang="fr-FR" sz="1600" b="1" u="none" strike="noStrike" dirty="0">
                          <a:solidFill>
                            <a:srgbClr val="000000"/>
                          </a:solidFill>
                          <a:latin typeface="Arial"/>
                          <a:ea typeface="Arial"/>
                          <a:cs typeface="Arial"/>
                          <a:sym typeface="Arial"/>
                        </a:rPr>
                        <a:t>Structure</a:t>
                      </a:r>
                      <a:endParaRPr sz="1600" b="1" dirty="0">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gridSpan="2">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1</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hMerge="1">
                  <a:txBody>
                    <a:bodyPr/>
                    <a:lstStyle/>
                    <a:p>
                      <a:endParaRPr lang="fr-FR"/>
                    </a:p>
                  </a:txBody>
                  <a:tcPr/>
                </a:tc>
                <a:tc gridSpan="2">
                  <a:txBody>
                    <a:bodyPr/>
                    <a:lstStyle/>
                    <a:p>
                      <a:pPr marL="0" marR="0" lvl="0" indent="0" algn="ctr" rtl="0">
                        <a:spcBef>
                          <a:spcPts val="0"/>
                        </a:spcBef>
                        <a:spcAft>
                          <a:spcPts val="0"/>
                        </a:spcAft>
                        <a:buNone/>
                      </a:pPr>
                      <a:r>
                        <a:rPr lang="fr-FR" sz="1600" b="1" u="none" strike="noStrike">
                          <a:solidFill>
                            <a:srgbClr val="000000"/>
                          </a:solidFill>
                          <a:latin typeface="Arial"/>
                          <a:ea typeface="Arial"/>
                          <a:cs typeface="Arial"/>
                          <a:sym typeface="Arial"/>
                        </a:rPr>
                        <a:t>2</a:t>
                      </a:r>
                      <a:endParaRPr sz="1600" b="1" i="0" u="none" strike="noStrike">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hMerge="1">
                  <a:txBody>
                    <a:bodyPr/>
                    <a:lstStyle/>
                    <a:p>
                      <a:endParaRPr lang="fr-FR"/>
                    </a:p>
                  </a:txBody>
                  <a:tcPr/>
                </a:tc>
                <a:tc gridSpan="2">
                  <a:txBody>
                    <a:bodyPr/>
                    <a:lstStyle/>
                    <a:p>
                      <a:pPr marL="0" marR="0" lvl="0" indent="0" algn="ctr" rtl="0">
                        <a:spcBef>
                          <a:spcPts val="0"/>
                        </a:spcBef>
                        <a:spcAft>
                          <a:spcPts val="0"/>
                        </a:spcAft>
                        <a:buNone/>
                      </a:pPr>
                      <a:r>
                        <a:rPr lang="fr-FR" sz="1600" b="1" u="none" strike="noStrike">
                          <a:solidFill>
                            <a:srgbClr val="000000"/>
                          </a:solidFill>
                          <a:latin typeface="Arial"/>
                          <a:ea typeface="Arial"/>
                          <a:cs typeface="Arial"/>
                          <a:sym typeface="Arial"/>
                        </a:rPr>
                        <a:t>3</a:t>
                      </a:r>
                      <a:endParaRPr sz="1600" b="1" i="0" u="none" strike="noStrike">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hMerge="1">
                  <a:txBody>
                    <a:bodyPr/>
                    <a:lstStyle/>
                    <a:p>
                      <a:endParaRPr lang="fr-FR"/>
                    </a:p>
                  </a:txBody>
                  <a:tcPr/>
                </a:tc>
                <a:tc gridSpan="2">
                  <a:txBody>
                    <a:bodyPr/>
                    <a:lstStyle/>
                    <a:p>
                      <a:pPr marL="0" marR="0" lvl="0" indent="0" algn="ctr" rtl="0">
                        <a:spcBef>
                          <a:spcPts val="0"/>
                        </a:spcBef>
                        <a:spcAft>
                          <a:spcPts val="0"/>
                        </a:spcAft>
                        <a:buNone/>
                      </a:pPr>
                      <a:r>
                        <a:rPr lang="fr-FR" sz="1600" b="1" u="none" strike="noStrike">
                          <a:solidFill>
                            <a:srgbClr val="000000"/>
                          </a:solidFill>
                          <a:latin typeface="Arial"/>
                          <a:ea typeface="Arial"/>
                          <a:cs typeface="Arial"/>
                          <a:sym typeface="Arial"/>
                        </a:rPr>
                        <a:t>4</a:t>
                      </a:r>
                      <a:endParaRPr sz="1600" b="1" i="0" u="none" strike="noStrike">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hMerge="1">
                  <a:txBody>
                    <a:bodyPr/>
                    <a:lstStyle/>
                    <a:p>
                      <a:endParaRPr lang="fr-FR"/>
                    </a:p>
                  </a:txBody>
                  <a:tcPr/>
                </a:tc>
                <a:extLst>
                  <a:ext uri="{0D108BD9-81ED-4DB2-BD59-A6C34878D82A}">
                    <a16:rowId xmlns:a16="http://schemas.microsoft.com/office/drawing/2014/main" val="10001"/>
                  </a:ext>
                </a:extLst>
              </a:tr>
              <a:tr h="623750">
                <a:tc vMerge="1">
                  <a:txBody>
                    <a:bodyPr/>
                    <a:lstStyle/>
                    <a:p>
                      <a:endParaRPr lang="fr-FR"/>
                    </a:p>
                  </a:txBody>
                  <a:tcPr/>
                </a:tc>
                <a:tc>
                  <a:txBody>
                    <a:bodyPr/>
                    <a:lstStyle/>
                    <a:p>
                      <a:pPr marL="0" marR="0" lvl="0" indent="0" algn="ctr" rtl="0">
                        <a:spcBef>
                          <a:spcPts val="0"/>
                        </a:spcBef>
                        <a:spcAft>
                          <a:spcPts val="0"/>
                        </a:spcAft>
                        <a:buNone/>
                      </a:pPr>
                      <a:r>
                        <a:rPr lang="fr-FR" sz="1600" b="1">
                          <a:solidFill>
                            <a:srgbClr val="000000"/>
                          </a:solidFill>
                        </a:rPr>
                        <a:t>Promptitude</a:t>
                      </a:r>
                      <a:endParaRPr sz="1600" b="1" i="0" u="none" strike="noStrike">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600" b="1" dirty="0">
                          <a:solidFill>
                            <a:srgbClr val="000000"/>
                          </a:solidFill>
                        </a:rPr>
                        <a:t>Notification zéro</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600" b="1">
                          <a:solidFill>
                            <a:srgbClr val="000000"/>
                          </a:solidFill>
                        </a:rPr>
                        <a:t>Promptitude</a:t>
                      </a:r>
                      <a:endParaRPr sz="1600" b="1" i="0" u="none" strike="noStrike">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600" b="1" dirty="0">
                          <a:solidFill>
                            <a:srgbClr val="000000"/>
                          </a:solidFill>
                        </a:rPr>
                        <a:t>Notification zéro</a:t>
                      </a:r>
                      <a:endParaRPr lang="fr-F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600" b="1" dirty="0">
                          <a:solidFill>
                            <a:srgbClr val="000000"/>
                          </a:solidFill>
                        </a:rPr>
                        <a:t>Promptitude</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600" b="1" dirty="0">
                          <a:solidFill>
                            <a:srgbClr val="000000"/>
                          </a:solidFill>
                        </a:rPr>
                        <a:t>Notification zéro</a:t>
                      </a:r>
                      <a:endParaRPr lang="fr-F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600" b="1">
                          <a:solidFill>
                            <a:srgbClr val="000000"/>
                          </a:solidFill>
                        </a:rPr>
                        <a:t>Promptitude</a:t>
                      </a:r>
                      <a:endParaRPr sz="1600" b="1" i="0" u="none" strike="noStrike">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600" b="1" dirty="0">
                          <a:solidFill>
                            <a:srgbClr val="000000"/>
                          </a:solidFill>
                        </a:rPr>
                        <a:t>Notification zéro</a:t>
                      </a:r>
                      <a:endParaRPr lang="fr-F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2"/>
                  </a:ext>
                </a:extLst>
              </a:tr>
              <a:tr h="283025">
                <a:tc>
                  <a:txBody>
                    <a:bodyPr/>
                    <a:lstStyle/>
                    <a:p>
                      <a:pPr marL="0" marR="0" lvl="0" indent="0" algn="ctr" rtl="0">
                        <a:spcBef>
                          <a:spcPts val="0"/>
                        </a:spcBef>
                        <a:spcAft>
                          <a:spcPts val="0"/>
                        </a:spcAft>
                        <a:buNone/>
                      </a:pPr>
                      <a:r>
                        <a:rPr lang="fr-FR" sz="1600" b="1" u="none" strike="noStrike">
                          <a:solidFill>
                            <a:srgbClr val="000000"/>
                          </a:solidFill>
                          <a:latin typeface="Arial"/>
                          <a:ea typeface="Arial"/>
                          <a:cs typeface="Arial"/>
                          <a:sym typeface="Arial"/>
                        </a:rPr>
                        <a:t>A</a:t>
                      </a:r>
                      <a:endParaRPr sz="1600" b="1" i="0" u="none" strike="noStrike">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283025">
                <a:tc>
                  <a:txBody>
                    <a:bodyPr/>
                    <a:lstStyle/>
                    <a:p>
                      <a:pPr marL="0" marR="0" lvl="0" indent="0" algn="ctr" rtl="0">
                        <a:spcBef>
                          <a:spcPts val="0"/>
                        </a:spcBef>
                        <a:spcAft>
                          <a:spcPts val="0"/>
                        </a:spcAft>
                        <a:buNone/>
                      </a:pPr>
                      <a:r>
                        <a:rPr lang="fr-FR" sz="1600" b="1" u="none" strike="noStrike">
                          <a:solidFill>
                            <a:srgbClr val="000000"/>
                          </a:solidFill>
                          <a:latin typeface="Arial"/>
                          <a:ea typeface="Arial"/>
                          <a:cs typeface="Arial"/>
                          <a:sym typeface="Arial"/>
                        </a:rPr>
                        <a:t>B</a:t>
                      </a:r>
                      <a:endParaRPr sz="1600" b="1" i="0" u="none" strike="noStrike">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283025">
                <a:tc>
                  <a:txBody>
                    <a:bodyPr/>
                    <a:lstStyle/>
                    <a:p>
                      <a:pPr marL="0" marR="0" lvl="0" indent="0" algn="ctr" rtl="0">
                        <a:spcBef>
                          <a:spcPts val="0"/>
                        </a:spcBef>
                        <a:spcAft>
                          <a:spcPts val="0"/>
                        </a:spcAft>
                        <a:buNone/>
                      </a:pPr>
                      <a:r>
                        <a:rPr lang="fr-FR" sz="1600" b="1" u="none" strike="noStrike">
                          <a:solidFill>
                            <a:srgbClr val="000000"/>
                          </a:solidFill>
                          <a:latin typeface="Arial"/>
                          <a:ea typeface="Arial"/>
                          <a:cs typeface="Arial"/>
                          <a:sym typeface="Arial"/>
                        </a:rPr>
                        <a:t>C</a:t>
                      </a:r>
                      <a:endParaRPr sz="1600" b="1" i="0" u="none" strike="noStrike">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283025">
                <a:tc>
                  <a:txBody>
                    <a:bodyPr/>
                    <a:lstStyle/>
                    <a:p>
                      <a:pPr marL="0" marR="0" lvl="0" indent="0" algn="ctr" rtl="0">
                        <a:spcBef>
                          <a:spcPts val="0"/>
                        </a:spcBef>
                        <a:spcAft>
                          <a:spcPts val="0"/>
                        </a:spcAft>
                        <a:buNone/>
                      </a:pPr>
                      <a:r>
                        <a:rPr lang="fr-FR" sz="1600" b="1" u="none" strike="noStrike">
                          <a:solidFill>
                            <a:srgbClr val="000000"/>
                          </a:solidFill>
                          <a:latin typeface="Arial"/>
                          <a:ea typeface="Arial"/>
                          <a:cs typeface="Arial"/>
                          <a:sym typeface="Arial"/>
                        </a:rPr>
                        <a:t>D</a:t>
                      </a:r>
                      <a:endParaRPr sz="1600" b="1" i="0" u="none" strike="noStrike">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283025">
                <a:tc>
                  <a:txBody>
                    <a:bodyPr/>
                    <a:lstStyle/>
                    <a:p>
                      <a:pPr marL="0" marR="0" lvl="0" indent="0" algn="ctr" rtl="0">
                        <a:spcBef>
                          <a:spcPts val="0"/>
                        </a:spcBef>
                        <a:spcAft>
                          <a:spcPts val="0"/>
                        </a:spcAft>
                        <a:buNone/>
                      </a:pPr>
                      <a:r>
                        <a:rPr lang="fr-FR" sz="1600" b="1" u="none" strike="noStrike">
                          <a:solidFill>
                            <a:srgbClr val="000000"/>
                          </a:solidFill>
                          <a:latin typeface="Arial"/>
                          <a:ea typeface="Arial"/>
                          <a:cs typeface="Arial"/>
                          <a:sym typeface="Arial"/>
                        </a:rPr>
                        <a:t>E</a:t>
                      </a:r>
                      <a:endParaRPr sz="1600" b="1" i="0" u="none" strike="noStrike">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283025">
                <a:tc>
                  <a:txBody>
                    <a:bodyPr/>
                    <a:lstStyle/>
                    <a:p>
                      <a:pPr marL="0" marR="0" lvl="0" indent="0" algn="ctr" rtl="0">
                        <a:spcBef>
                          <a:spcPts val="0"/>
                        </a:spcBef>
                        <a:spcAft>
                          <a:spcPts val="0"/>
                        </a:spcAft>
                        <a:buNone/>
                      </a:pPr>
                      <a:r>
                        <a:rPr lang="fr-FR" sz="1600" b="1" u="none" strike="noStrike">
                          <a:solidFill>
                            <a:srgbClr val="000000"/>
                          </a:solidFill>
                          <a:latin typeface="Arial"/>
                          <a:ea typeface="Arial"/>
                          <a:cs typeface="Arial"/>
                          <a:sym typeface="Arial"/>
                        </a:rPr>
                        <a:t>F</a:t>
                      </a:r>
                      <a:endParaRPr sz="1600" b="1" i="0" u="none" strike="noStrike">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r h="283025">
                <a:tc>
                  <a:txBody>
                    <a:bodyPr/>
                    <a:lstStyle/>
                    <a:p>
                      <a:pPr marL="0" marR="0" lvl="0" indent="0" algn="ctr" rtl="0">
                        <a:spcBef>
                          <a:spcPts val="0"/>
                        </a:spcBef>
                        <a:spcAft>
                          <a:spcPts val="0"/>
                        </a:spcAft>
                        <a:buNone/>
                      </a:pPr>
                      <a:r>
                        <a:rPr lang="fr-FR" sz="1600" b="1" u="none" strike="noStrike">
                          <a:solidFill>
                            <a:srgbClr val="000000"/>
                          </a:solidFill>
                          <a:latin typeface="Arial"/>
                          <a:ea typeface="Arial"/>
                          <a:cs typeface="Arial"/>
                          <a:sym typeface="Arial"/>
                        </a:rPr>
                        <a:t>G</a:t>
                      </a:r>
                      <a:endParaRPr sz="1600" b="1" i="0" u="none" strike="noStrike">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u="none" strike="noStrike" dirty="0">
                          <a:solidFill>
                            <a:srgbClr val="000000"/>
                          </a:solidFill>
                          <a:latin typeface="Arial"/>
                          <a:ea typeface="Arial"/>
                          <a:cs typeface="Arial"/>
                          <a:sym typeface="Arial"/>
                        </a:rPr>
                        <a:t> </a:t>
                      </a:r>
                      <a:endParaRPr sz="1600" b="1" i="0" u="none" strike="noStrike" dirty="0">
                        <a:solidFill>
                          <a:srgbClr val="000000"/>
                        </a:solidFill>
                        <a:latin typeface="Arial"/>
                        <a:ea typeface="Arial"/>
                        <a:cs typeface="Arial"/>
                        <a:sym typeface="Arial"/>
                      </a:endParaRPr>
                    </a:p>
                  </a:txBody>
                  <a:tcPr marL="14150" marR="14150" marT="14150" marB="0" anchor="ctr">
                    <a:lnL w="9525"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9"/>
                  </a:ext>
                </a:extLst>
              </a:tr>
              <a:tr h="161800">
                <a:tc gridSpan="9">
                  <a:txBody>
                    <a:bodyPr/>
                    <a:lstStyle/>
                    <a:p>
                      <a:pPr marL="0" marR="0" lvl="0" indent="0" algn="ctr" rtl="0">
                        <a:spcBef>
                          <a:spcPts val="0"/>
                        </a:spcBef>
                        <a:spcAft>
                          <a:spcPts val="0"/>
                        </a:spcAft>
                        <a:buNone/>
                      </a:pPr>
                      <a:r>
                        <a:rPr lang="fr-FR" sz="1800" dirty="0">
                          <a:solidFill>
                            <a:srgbClr val="000000"/>
                          </a:solidFill>
                        </a:rPr>
                        <a:t>Promptitude</a:t>
                      </a:r>
                      <a:r>
                        <a:rPr lang="fr-FR" sz="1800" b="0" u="none" strike="noStrike" dirty="0">
                          <a:solidFill>
                            <a:srgbClr val="000000"/>
                          </a:solidFill>
                          <a:latin typeface="Arial"/>
                          <a:ea typeface="Arial"/>
                          <a:cs typeface="Arial"/>
                          <a:sym typeface="Arial"/>
                        </a:rPr>
                        <a:t> : T = à temps, R = en retard, M = rapport manquant ou inexistant</a:t>
                      </a:r>
                      <a:endParaRPr dirty="0"/>
                    </a:p>
                    <a:p>
                      <a:pPr marL="0" marR="0" lvl="0" indent="0" algn="ctr" rtl="0">
                        <a:spcBef>
                          <a:spcPts val="0"/>
                        </a:spcBef>
                        <a:spcAft>
                          <a:spcPts val="0"/>
                        </a:spcAft>
                        <a:buNone/>
                      </a:pPr>
                      <a:r>
                        <a:rPr lang="fr-FR" sz="1800" dirty="0">
                          <a:solidFill>
                            <a:srgbClr val="000000"/>
                          </a:solidFill>
                        </a:rPr>
                        <a:t>Notification</a:t>
                      </a:r>
                      <a:r>
                        <a:rPr lang="fr-FR" sz="1800" b="0" u="none" strike="noStrike" dirty="0">
                          <a:solidFill>
                            <a:srgbClr val="000000"/>
                          </a:solidFill>
                          <a:latin typeface="Arial"/>
                          <a:ea typeface="Arial"/>
                          <a:cs typeface="Arial"/>
                          <a:sym typeface="Arial"/>
                        </a:rPr>
                        <a:t> zéro : O = Oui (chaque cellule contient un chiffre ou un zéro), N = Non (il y a des blancs).</a:t>
                      </a:r>
                      <a:endParaRPr sz="1800" b="0" i="0" u="none" strike="noStrike" dirty="0">
                        <a:solidFill>
                          <a:srgbClr val="000000"/>
                        </a:solidFill>
                        <a:latin typeface="Arial"/>
                        <a:ea typeface="Arial"/>
                        <a:cs typeface="Arial"/>
                        <a:sym typeface="Arial"/>
                      </a:endParaRPr>
                    </a:p>
                  </a:txBody>
                  <a:tcPr marL="14150" marR="14150" marT="14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10"/>
                  </a:ext>
                </a:extLst>
              </a:tr>
            </a:tbl>
          </a:graphicData>
        </a:graphic>
      </p:graphicFrame>
      <p:sp>
        <p:nvSpPr>
          <p:cNvPr id="483" name="Google Shape;483;p58"/>
          <p:cNvSpPr txBox="1"/>
          <p:nvPr/>
        </p:nvSpPr>
        <p:spPr>
          <a:xfrm>
            <a:off x="881225" y="1398716"/>
            <a:ext cx="10429547"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dirty="0">
                <a:solidFill>
                  <a:schemeClr val="dk1"/>
                </a:solidFill>
              </a:rPr>
              <a:t>Promptitude et notification zéro </a:t>
            </a:r>
            <a:r>
              <a:rPr lang="fr-FR" sz="2400" b="1" i="0" u="none" strike="noStrike" dirty="0">
                <a:solidFill>
                  <a:schemeClr val="dk1"/>
                </a:solidFill>
                <a:latin typeface="Arial"/>
                <a:ea typeface="Arial"/>
                <a:cs typeface="Arial"/>
                <a:sym typeface="Arial"/>
              </a:rPr>
              <a:t>par structure sanitaire</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41"/>
          <p:cNvSpPr txBox="1">
            <a:spLocks noGrp="1"/>
          </p:cNvSpPr>
          <p:nvPr>
            <p:ph type="body" idx="1"/>
          </p:nvPr>
        </p:nvSpPr>
        <p:spPr>
          <a:xfrm>
            <a:off x="838200" y="1478857"/>
            <a:ext cx="10792326"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À la fin de cette leçon, vous pourrez :</a:t>
            </a:r>
            <a:endParaRPr b="1" dirty="0"/>
          </a:p>
          <a:p>
            <a:pPr marL="228600" lvl="0" indent="-228600" algn="l" rtl="0">
              <a:lnSpc>
                <a:spcPct val="100000"/>
              </a:lnSpc>
              <a:spcBef>
                <a:spcPts val="1000"/>
              </a:spcBef>
              <a:spcAft>
                <a:spcPts val="0"/>
              </a:spcAft>
              <a:buClr>
                <a:schemeClr val="dk1"/>
              </a:buClr>
              <a:buSzPts val="2800"/>
              <a:buFont typeface="Arial"/>
              <a:buChar char="•"/>
            </a:pPr>
            <a:r>
              <a:rPr lang="fr-FR" b="0" dirty="0"/>
              <a:t>Définir le suivi et l'évaluation dans le contexte de la supervision d'un système de surveillance</a:t>
            </a:r>
            <a:endParaRPr dirty="0"/>
          </a:p>
          <a:p>
            <a:pPr marL="228600" lvl="0" indent="-228600" algn="l" rtl="0">
              <a:lnSpc>
                <a:spcPct val="100000"/>
              </a:lnSpc>
              <a:spcBef>
                <a:spcPts val="1000"/>
              </a:spcBef>
              <a:spcAft>
                <a:spcPts val="0"/>
              </a:spcAft>
              <a:buClr>
                <a:schemeClr val="dk1"/>
              </a:buClr>
              <a:buSzPts val="2800"/>
              <a:buFont typeface="Arial"/>
              <a:buChar char="•"/>
            </a:pPr>
            <a:r>
              <a:rPr lang="fr-FR" b="0" dirty="0"/>
              <a:t>Expliquer les notions d'indicateur et d'objectif dans le contexte du suivi d'un système de surveillance</a:t>
            </a:r>
            <a:endParaRPr dirty="0"/>
          </a:p>
          <a:p>
            <a:pPr marL="228600" lvl="0" indent="-228600" algn="l" rtl="0">
              <a:lnSpc>
                <a:spcPct val="100000"/>
              </a:lnSpc>
              <a:spcBef>
                <a:spcPts val="1000"/>
              </a:spcBef>
              <a:spcAft>
                <a:spcPts val="0"/>
              </a:spcAft>
              <a:buClr>
                <a:schemeClr val="dk1"/>
              </a:buClr>
              <a:buSzPts val="2800"/>
              <a:buFont typeface="Arial"/>
              <a:buChar char="•"/>
            </a:pPr>
            <a:r>
              <a:rPr lang="fr-FR" b="0" dirty="0"/>
              <a:t>Reconnaître les indicateurs clés permettant de contrôler la promptitude et la complétude de la surveillance au niveau </a:t>
            </a:r>
            <a:br>
              <a:rPr lang="fr-FR" b="0" dirty="0"/>
            </a:br>
            <a:r>
              <a:rPr lang="fr-FR" b="0" dirty="0"/>
              <a:t>du district</a:t>
            </a:r>
            <a:endParaRPr dirty="0"/>
          </a:p>
          <a:p>
            <a:pPr marL="228600" lvl="0" indent="-228600" algn="l" rtl="0">
              <a:lnSpc>
                <a:spcPct val="100000"/>
              </a:lnSpc>
              <a:spcBef>
                <a:spcPts val="1000"/>
              </a:spcBef>
              <a:spcAft>
                <a:spcPts val="0"/>
              </a:spcAft>
              <a:buClr>
                <a:schemeClr val="dk1"/>
              </a:buClr>
              <a:buSzPts val="2800"/>
              <a:buFont typeface="Arial"/>
              <a:buChar char="•"/>
            </a:pPr>
            <a:r>
              <a:rPr lang="fr-FR" b="0" dirty="0"/>
              <a:t>Expliquer les mesures qui peuvent être prises pour améliorer la surveillance de la santé publique au niveau du district</a:t>
            </a:r>
            <a:endParaRPr dirty="0"/>
          </a:p>
          <a:p>
            <a:pPr marL="0" lvl="0" indent="0" algn="l" rtl="0">
              <a:lnSpc>
                <a:spcPct val="100000"/>
              </a:lnSpc>
              <a:spcBef>
                <a:spcPts val="1000"/>
              </a:spcBef>
              <a:spcAft>
                <a:spcPts val="0"/>
              </a:spcAft>
              <a:buClr>
                <a:schemeClr val="dk1"/>
              </a:buClr>
              <a:buSzPts val="2800"/>
              <a:buNone/>
            </a:pPr>
            <a:endParaRPr dirty="0"/>
          </a:p>
          <a:p>
            <a:pPr marL="0" lvl="0" indent="0" algn="l" rtl="0">
              <a:lnSpc>
                <a:spcPct val="100000"/>
              </a:lnSpc>
              <a:spcBef>
                <a:spcPts val="1000"/>
              </a:spcBef>
              <a:spcAft>
                <a:spcPts val="0"/>
              </a:spcAft>
              <a:buClr>
                <a:schemeClr val="dk1"/>
              </a:buClr>
              <a:buSzPts val="2800"/>
              <a:buNone/>
            </a:pPr>
            <a:endParaRPr dirty="0"/>
          </a:p>
          <a:p>
            <a:pPr marL="0" lvl="0" indent="0" algn="l" rtl="0">
              <a:lnSpc>
                <a:spcPct val="100000"/>
              </a:lnSpc>
              <a:spcBef>
                <a:spcPts val="1000"/>
              </a:spcBef>
              <a:spcAft>
                <a:spcPts val="0"/>
              </a:spcAft>
              <a:buClr>
                <a:schemeClr val="dk1"/>
              </a:buClr>
              <a:buSzPts val="2800"/>
              <a:buNone/>
            </a:pP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p5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Formulaire de suivi hebdomadaire</a:t>
            </a:r>
            <a:endParaRPr dirty="0">
              <a:latin typeface="Franklin Gothic Medium" panose="020B0603020102020204" pitchFamily="34" charset="0"/>
            </a:endParaRPr>
          </a:p>
        </p:txBody>
      </p:sp>
      <p:graphicFrame>
        <p:nvGraphicFramePr>
          <p:cNvPr id="490" name="Google Shape;490;p59"/>
          <p:cNvGraphicFramePr/>
          <p:nvPr>
            <p:extLst>
              <p:ext uri="{D42A27DB-BD31-4B8C-83A1-F6EECF244321}">
                <p14:modId xmlns:p14="http://schemas.microsoft.com/office/powerpoint/2010/main" val="2540244305"/>
              </p:ext>
            </p:extLst>
          </p:nvPr>
        </p:nvGraphicFramePr>
        <p:xfrm>
          <a:off x="1158194" y="2219090"/>
          <a:ext cx="7108728" cy="3868281"/>
        </p:xfrm>
        <a:graphic>
          <a:graphicData uri="http://schemas.openxmlformats.org/drawingml/2006/table">
            <a:tbl>
              <a:tblPr bandRow="1">
                <a:noFill/>
                <a:tableStyleId>{BE829F56-8D56-4D6D-A495-B48A43C2C6BF}</a:tableStyleId>
              </a:tblPr>
              <a:tblGrid>
                <a:gridCol w="1409908">
                  <a:extLst>
                    <a:ext uri="{9D8B030D-6E8A-4147-A177-3AD203B41FA5}">
                      <a16:colId xmlns:a16="http://schemas.microsoft.com/office/drawing/2014/main" val="20000"/>
                    </a:ext>
                  </a:extLst>
                </a:gridCol>
                <a:gridCol w="1147864">
                  <a:extLst>
                    <a:ext uri="{9D8B030D-6E8A-4147-A177-3AD203B41FA5}">
                      <a16:colId xmlns:a16="http://schemas.microsoft.com/office/drawing/2014/main" val="20001"/>
                    </a:ext>
                  </a:extLst>
                </a:gridCol>
                <a:gridCol w="1789095">
                  <a:extLst>
                    <a:ext uri="{9D8B030D-6E8A-4147-A177-3AD203B41FA5}">
                      <a16:colId xmlns:a16="http://schemas.microsoft.com/office/drawing/2014/main" val="20002"/>
                    </a:ext>
                  </a:extLst>
                </a:gridCol>
                <a:gridCol w="1156996">
                  <a:extLst>
                    <a:ext uri="{9D8B030D-6E8A-4147-A177-3AD203B41FA5}">
                      <a16:colId xmlns:a16="http://schemas.microsoft.com/office/drawing/2014/main" val="20003"/>
                    </a:ext>
                  </a:extLst>
                </a:gridCol>
                <a:gridCol w="1604865">
                  <a:extLst>
                    <a:ext uri="{9D8B030D-6E8A-4147-A177-3AD203B41FA5}">
                      <a16:colId xmlns:a16="http://schemas.microsoft.com/office/drawing/2014/main" val="20004"/>
                    </a:ext>
                  </a:extLst>
                </a:gridCol>
              </a:tblGrid>
              <a:tr h="393481">
                <a:tc gridSpan="5">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Semaine épidémiologique </a:t>
                      </a:r>
                      <a:r>
                        <a:rPr lang="fr-FR" sz="2000" b="1" u="sng" strike="noStrike" dirty="0">
                          <a:solidFill>
                            <a:srgbClr val="000000"/>
                          </a:solidFill>
                          <a:latin typeface="Arial"/>
                          <a:ea typeface="Arial"/>
                          <a:cs typeface="Arial"/>
                          <a:sym typeface="Arial"/>
                        </a:rPr>
                        <a:t>X</a:t>
                      </a:r>
                      <a:endParaRPr sz="2000" b="1" i="0" u="sng"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914400">
                <a:tc>
                  <a:txBody>
                    <a:bodyPr/>
                    <a:lstStyle/>
                    <a:p>
                      <a:pPr marL="0" marR="0" lvl="0" indent="0" algn="ctr" rtl="0">
                        <a:spcBef>
                          <a:spcPts val="0"/>
                        </a:spcBef>
                        <a:spcAft>
                          <a:spcPts val="0"/>
                        </a:spcAft>
                        <a:buNone/>
                      </a:pPr>
                      <a:r>
                        <a:rPr lang="fr-FR" sz="2000" b="1" dirty="0">
                          <a:solidFill>
                            <a:srgbClr val="000000"/>
                          </a:solidFill>
                        </a:rPr>
                        <a:t>Structure</a:t>
                      </a:r>
                      <a:endParaRPr sz="2000" b="1" i="0" u="none" strike="noStrike" dirty="0">
                        <a:solidFill>
                          <a:srgbClr val="000000"/>
                        </a:solidFill>
                        <a:latin typeface="Arial"/>
                        <a:ea typeface="Arial"/>
                        <a:cs typeface="Arial"/>
                        <a:sym typeface="Arial"/>
                      </a:endParaRPr>
                    </a:p>
                  </a:txBody>
                  <a:tcPr marL="15250" marR="15250" marT="1525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Rapport reçu</a:t>
                      </a:r>
                      <a:endParaRPr sz="2000" b="1" i="0" u="none" strike="noStrike" dirty="0">
                        <a:solidFill>
                          <a:srgbClr val="000000"/>
                        </a:solidFill>
                        <a:latin typeface="Arial"/>
                        <a:ea typeface="Arial"/>
                        <a:cs typeface="Arial"/>
                        <a:sym typeface="Arial"/>
                      </a:endParaRPr>
                    </a:p>
                  </a:txBody>
                  <a:tcPr marL="15250" marR="15250" marT="1525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Cumulatif depuis le début de l'année </a:t>
                      </a:r>
                      <a:r>
                        <a:rPr lang="fr-FR" sz="2000" b="1" u="none" strike="noStrike" dirty="0">
                          <a:latin typeface="Arial"/>
                          <a:ea typeface="Arial"/>
                          <a:cs typeface="Arial"/>
                          <a:sym typeface="Arial"/>
                        </a:rPr>
                        <a:t>(</a:t>
                      </a:r>
                      <a:r>
                        <a:rPr lang="fr-FR" sz="2000" b="1" dirty="0"/>
                        <a:t>CA</a:t>
                      </a:r>
                      <a:r>
                        <a:rPr lang="fr-FR" sz="2000" b="1" u="none" strike="noStrike" dirty="0">
                          <a:latin typeface="Arial"/>
                          <a:ea typeface="Arial"/>
                          <a:cs typeface="Arial"/>
                          <a:sym typeface="Arial"/>
                        </a:rPr>
                        <a:t>)</a:t>
                      </a:r>
                      <a:endParaRPr sz="2000" b="1" i="0" u="none" strike="noStrike" dirty="0">
                        <a:latin typeface="Arial"/>
                        <a:ea typeface="Arial"/>
                        <a:cs typeface="Arial"/>
                        <a:sym typeface="Arial"/>
                      </a:endParaRPr>
                    </a:p>
                  </a:txBody>
                  <a:tcPr marL="15250" marR="15250" marT="1525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a:solidFill>
                            <a:srgbClr val="000000"/>
                          </a:solidFill>
                          <a:latin typeface="Arial"/>
                          <a:ea typeface="Arial"/>
                          <a:cs typeface="Arial"/>
                          <a:sym typeface="Arial"/>
                        </a:rPr>
                        <a:t>Rapport complet</a:t>
                      </a:r>
                      <a:endParaRPr sz="2000" b="1" i="0" u="none" strike="noStrike">
                        <a:solidFill>
                          <a:srgbClr val="000000"/>
                        </a:solidFill>
                        <a:latin typeface="Arial"/>
                        <a:ea typeface="Arial"/>
                        <a:cs typeface="Arial"/>
                        <a:sym typeface="Arial"/>
                      </a:endParaRPr>
                    </a:p>
                  </a:txBody>
                  <a:tcPr marL="15250" marR="15250" marT="1525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dirty="0">
                          <a:solidFill>
                            <a:srgbClr val="000000"/>
                          </a:solidFill>
                        </a:rPr>
                        <a:t>Notification zéro</a:t>
                      </a:r>
                      <a:endParaRPr sz="2000" b="1" i="0" u="none" strike="noStrike" dirty="0">
                        <a:solidFill>
                          <a:srgbClr val="000000"/>
                        </a:solidFill>
                        <a:latin typeface="Arial"/>
                        <a:ea typeface="Arial"/>
                        <a:cs typeface="Arial"/>
                        <a:sym typeface="Arial"/>
                      </a:endParaRPr>
                    </a:p>
                  </a:txBody>
                  <a:tcPr marL="15250" marR="15250" marT="1525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1"/>
                  </a:ext>
                </a:extLst>
              </a:tr>
              <a:tr h="304800">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A</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04800">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B</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04800">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C</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304800">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D</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304800">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E</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304800">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F</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304800">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G</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dirty="0">
                          <a:solidFill>
                            <a:srgbClr val="000000"/>
                          </a:solidFill>
                          <a:latin typeface="Arial"/>
                          <a:ea typeface="Arial"/>
                          <a:cs typeface="Arial"/>
                          <a:sym typeface="Arial"/>
                        </a:rPr>
                        <a:t> </a:t>
                      </a:r>
                      <a:endParaRPr sz="2000" b="1" i="0" u="none" strike="noStrike" dirty="0">
                        <a:solidFill>
                          <a:srgbClr val="000000"/>
                        </a:solidFill>
                        <a:latin typeface="Arial"/>
                        <a:ea typeface="Arial"/>
                        <a:cs typeface="Arial"/>
                        <a:sym typeface="Arial"/>
                      </a:endParaRPr>
                    </a:p>
                  </a:txBody>
                  <a:tcPr marL="15250" marR="15250" marT="152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
        <p:nvSpPr>
          <p:cNvPr id="491" name="Google Shape;491;p59"/>
          <p:cNvSpPr txBox="1"/>
          <p:nvPr/>
        </p:nvSpPr>
        <p:spPr>
          <a:xfrm>
            <a:off x="8714623" y="2416205"/>
            <a:ext cx="2854416" cy="353939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dirty="0">
                <a:solidFill>
                  <a:srgbClr val="000000"/>
                </a:solidFill>
                <a:latin typeface="Arial"/>
                <a:ea typeface="Arial"/>
                <a:cs typeface="Arial"/>
                <a:sym typeface="Arial"/>
              </a:rPr>
              <a:t>Clé</a:t>
            </a:r>
            <a:endParaRPr dirty="0"/>
          </a:p>
          <a:p>
            <a:pPr marL="0" marR="0" lvl="0" indent="0" algn="l" rtl="0">
              <a:spcBef>
                <a:spcPts val="0"/>
              </a:spcBef>
              <a:spcAft>
                <a:spcPts val="0"/>
              </a:spcAft>
              <a:buNone/>
            </a:pPr>
            <a:r>
              <a:rPr lang="fr-FR" sz="2000" u="sng" dirty="0">
                <a:solidFill>
                  <a:srgbClr val="000000"/>
                </a:solidFill>
                <a:latin typeface="Arial"/>
                <a:ea typeface="Arial"/>
                <a:cs typeface="Arial"/>
                <a:sym typeface="Arial"/>
              </a:rPr>
              <a:t>Statut du rapport</a:t>
            </a:r>
            <a:endParaRPr dirty="0"/>
          </a:p>
          <a:p>
            <a:pPr marL="0" marR="0" lvl="0" indent="0" algn="l" rtl="0">
              <a:spcBef>
                <a:spcPts val="0"/>
              </a:spcBef>
              <a:spcAft>
                <a:spcPts val="0"/>
              </a:spcAft>
              <a:buNone/>
            </a:pPr>
            <a:r>
              <a:rPr lang="fr-FR" sz="2000" dirty="0">
                <a:solidFill>
                  <a:srgbClr val="000000"/>
                </a:solidFill>
                <a:latin typeface="Arial"/>
                <a:ea typeface="Arial"/>
                <a:cs typeface="Arial"/>
                <a:sym typeface="Arial"/>
              </a:rPr>
              <a:t>T = </a:t>
            </a:r>
            <a:r>
              <a:rPr lang="en-US" sz="2000" dirty="0">
                <a:solidFill>
                  <a:srgbClr val="000000"/>
                </a:solidFill>
                <a:latin typeface="Arial"/>
                <a:ea typeface="Arial"/>
                <a:cs typeface="Arial"/>
                <a:sym typeface="Arial"/>
              </a:rPr>
              <a:t>en temps</a:t>
            </a:r>
            <a:endParaRPr dirty="0"/>
          </a:p>
          <a:p>
            <a:pPr marL="0" marR="0" lvl="0" indent="0" algn="l" rtl="0">
              <a:spcBef>
                <a:spcPts val="0"/>
              </a:spcBef>
              <a:spcAft>
                <a:spcPts val="0"/>
              </a:spcAft>
              <a:buNone/>
            </a:pPr>
            <a:r>
              <a:rPr lang="fr-FR" sz="2000" dirty="0"/>
              <a:t>R</a:t>
            </a:r>
            <a:r>
              <a:rPr lang="fr-FR" sz="2000" dirty="0">
                <a:solidFill>
                  <a:srgbClr val="000000"/>
                </a:solidFill>
                <a:latin typeface="Arial"/>
                <a:ea typeface="Arial"/>
                <a:cs typeface="Arial"/>
                <a:sym typeface="Arial"/>
              </a:rPr>
              <a:t> = </a:t>
            </a:r>
            <a:r>
              <a:rPr lang="en-US" sz="2000" dirty="0">
                <a:solidFill>
                  <a:srgbClr val="000000"/>
                </a:solidFill>
                <a:latin typeface="Arial"/>
                <a:ea typeface="Arial"/>
                <a:cs typeface="Arial"/>
                <a:sym typeface="Arial"/>
              </a:rPr>
              <a:t>en retard</a:t>
            </a:r>
            <a:endParaRPr dirty="0"/>
          </a:p>
          <a:p>
            <a:pPr marL="0" marR="0" lvl="0" indent="0" algn="l" rtl="0">
              <a:spcBef>
                <a:spcPts val="0"/>
              </a:spcBef>
              <a:spcAft>
                <a:spcPts val="0"/>
              </a:spcAft>
              <a:buNone/>
            </a:pPr>
            <a:r>
              <a:rPr lang="fr-FR" sz="2000" dirty="0">
                <a:solidFill>
                  <a:srgbClr val="000000"/>
                </a:solidFill>
                <a:latin typeface="Arial"/>
                <a:ea typeface="Arial"/>
                <a:cs typeface="Arial"/>
                <a:sym typeface="Arial"/>
              </a:rPr>
              <a:t>M = Manquant ou pas de rapport</a:t>
            </a:r>
            <a:endParaRPr dirty="0"/>
          </a:p>
          <a:p>
            <a:pPr marL="0" marR="0" lvl="0" indent="0" algn="l" rtl="0">
              <a:spcBef>
                <a:spcPts val="0"/>
              </a:spcBef>
              <a:spcAft>
                <a:spcPts val="0"/>
              </a:spcAft>
              <a:buNone/>
            </a:pPr>
            <a:endParaRPr sz="2000" dirty="0">
              <a:solidFill>
                <a:srgbClr val="000000"/>
              </a:solidFill>
              <a:latin typeface="Arial"/>
              <a:ea typeface="Arial"/>
              <a:cs typeface="Arial"/>
              <a:sym typeface="Arial"/>
            </a:endParaRPr>
          </a:p>
          <a:p>
            <a:pPr marL="0" marR="0" lvl="0" indent="0" algn="l" rtl="0">
              <a:spcBef>
                <a:spcPts val="0"/>
              </a:spcBef>
              <a:spcAft>
                <a:spcPts val="0"/>
              </a:spcAft>
              <a:buNone/>
            </a:pPr>
            <a:r>
              <a:rPr lang="fr-FR" sz="2000" u="sng" dirty="0">
                <a:solidFill>
                  <a:srgbClr val="000000"/>
                </a:solidFill>
                <a:latin typeface="Arial"/>
                <a:ea typeface="Arial"/>
                <a:cs typeface="Arial"/>
                <a:sym typeface="Arial"/>
              </a:rPr>
              <a:t>Rapport complet et </a:t>
            </a:r>
            <a:endParaRPr dirty="0"/>
          </a:p>
          <a:p>
            <a:pPr marL="0" marR="0" lvl="0" indent="0" algn="l" rtl="0">
              <a:spcBef>
                <a:spcPts val="0"/>
              </a:spcBef>
              <a:spcAft>
                <a:spcPts val="0"/>
              </a:spcAft>
              <a:buNone/>
            </a:pPr>
            <a:r>
              <a:rPr lang="fr-FR" sz="2000" u="sng" dirty="0">
                <a:solidFill>
                  <a:srgbClr val="000000"/>
                </a:solidFill>
                <a:latin typeface="Arial"/>
                <a:ea typeface="Arial"/>
                <a:cs typeface="Arial"/>
                <a:sym typeface="Arial"/>
              </a:rPr>
              <a:t>Notification </a:t>
            </a:r>
            <a:r>
              <a:rPr lang="fr-FR" sz="2000" u="sng" dirty="0"/>
              <a:t>z</a:t>
            </a:r>
            <a:r>
              <a:rPr lang="fr-FR" sz="2000" u="sng" dirty="0">
                <a:solidFill>
                  <a:srgbClr val="000000"/>
                </a:solidFill>
                <a:latin typeface="Arial"/>
                <a:ea typeface="Arial"/>
                <a:cs typeface="Arial"/>
                <a:sym typeface="Arial"/>
              </a:rPr>
              <a:t>éro </a:t>
            </a:r>
          </a:p>
          <a:p>
            <a:pPr marL="0" marR="0" lvl="0" indent="0" algn="l" rtl="0">
              <a:spcBef>
                <a:spcPts val="0"/>
              </a:spcBef>
              <a:spcAft>
                <a:spcPts val="0"/>
              </a:spcAft>
              <a:buNone/>
            </a:pPr>
            <a:r>
              <a:rPr lang="fr-FR" sz="2000" dirty="0">
                <a:solidFill>
                  <a:srgbClr val="000000"/>
                </a:solidFill>
                <a:latin typeface="Arial"/>
                <a:ea typeface="Arial"/>
                <a:cs typeface="Arial"/>
                <a:sym typeface="Arial"/>
              </a:rPr>
              <a:t>O = Oui</a:t>
            </a:r>
            <a:endParaRPr dirty="0"/>
          </a:p>
          <a:p>
            <a:pPr marL="0" marR="0" lvl="0" indent="0" algn="l" rtl="0">
              <a:spcBef>
                <a:spcPts val="0"/>
              </a:spcBef>
              <a:spcAft>
                <a:spcPts val="0"/>
              </a:spcAft>
              <a:buNone/>
            </a:pPr>
            <a:r>
              <a:rPr lang="fr-FR" sz="2000" dirty="0">
                <a:solidFill>
                  <a:srgbClr val="000000"/>
                </a:solidFill>
                <a:latin typeface="Arial"/>
                <a:ea typeface="Arial"/>
                <a:cs typeface="Arial"/>
                <a:sym typeface="Arial"/>
              </a:rPr>
              <a:t>N = Non</a:t>
            </a:r>
            <a:endParaRPr dirty="0"/>
          </a:p>
        </p:txBody>
      </p:sp>
      <p:sp>
        <p:nvSpPr>
          <p:cNvPr id="492" name="Google Shape;492;p59"/>
          <p:cNvSpPr/>
          <p:nvPr/>
        </p:nvSpPr>
        <p:spPr>
          <a:xfrm>
            <a:off x="8551739" y="2396890"/>
            <a:ext cx="3180185" cy="3578060"/>
          </a:xfrm>
          <a:prstGeom prst="roundRect">
            <a:avLst>
              <a:gd name="adj" fmla="val 16667"/>
            </a:avLst>
          </a:prstGeom>
          <a:noFill/>
          <a:ln w="762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3" name="Google Shape;493;p59"/>
          <p:cNvSpPr txBox="1"/>
          <p:nvPr/>
        </p:nvSpPr>
        <p:spPr>
          <a:xfrm>
            <a:off x="1158194" y="1633759"/>
            <a:ext cx="6435000" cy="461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dirty="0">
                <a:solidFill>
                  <a:schemeClr val="dk1"/>
                </a:solidFill>
              </a:rPr>
              <a:t>Promptitude et complétude </a:t>
            </a:r>
            <a:r>
              <a:rPr lang="fr-FR" sz="2400" b="1" i="0" u="none" strike="noStrike" dirty="0">
                <a:solidFill>
                  <a:schemeClr val="dk1"/>
                </a:solidFill>
                <a:latin typeface="Arial"/>
                <a:ea typeface="Arial"/>
                <a:cs typeface="Arial"/>
                <a:sym typeface="Arial"/>
              </a:rPr>
              <a:t>des rapports</a:t>
            </a: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p6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Travailler avec des indicateurs (1/2)</a:t>
            </a:r>
            <a:endParaRPr dirty="0">
              <a:latin typeface="Franklin Gothic Medium" panose="020B0603020102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p61"/>
          <p:cNvSpPr txBox="1">
            <a:spLocks noGrp="1"/>
          </p:cNvSpPr>
          <p:nvPr>
            <p:ph type="body" idx="1"/>
          </p:nvPr>
        </p:nvSpPr>
        <p:spPr>
          <a:xfrm>
            <a:off x="838200" y="1478857"/>
            <a:ext cx="9531485"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Reportez-vous au tableau pour :</a:t>
            </a:r>
            <a:endParaRPr dirty="0"/>
          </a:p>
          <a:p>
            <a:pPr marL="228600" lvl="0" indent="-228600" algn="l" rtl="0">
              <a:lnSpc>
                <a:spcPct val="100000"/>
              </a:lnSpc>
              <a:spcBef>
                <a:spcPts val="1000"/>
              </a:spcBef>
              <a:spcAft>
                <a:spcPts val="0"/>
              </a:spcAft>
              <a:buClr>
                <a:schemeClr val="dk1"/>
              </a:buClr>
              <a:buSzPts val="2800"/>
              <a:buChar char="•"/>
            </a:pPr>
            <a:r>
              <a:rPr lang="fr-FR" dirty="0"/>
              <a:t>Calculer la promptitude des rapports pour chaque structure sanitaire</a:t>
            </a:r>
            <a:endParaRPr dirty="0"/>
          </a:p>
          <a:p>
            <a:pPr marL="228600" lvl="0" indent="-228600" algn="l" rtl="0">
              <a:lnSpc>
                <a:spcPct val="100000"/>
              </a:lnSpc>
              <a:spcBef>
                <a:spcPts val="1000"/>
              </a:spcBef>
              <a:spcAft>
                <a:spcPts val="0"/>
              </a:spcAft>
              <a:buClr>
                <a:schemeClr val="dk1"/>
              </a:buClr>
              <a:buSzPts val="2800"/>
              <a:buChar char="•"/>
            </a:pPr>
            <a:r>
              <a:rPr lang="fr-FR" dirty="0"/>
              <a:t>Calculer la complétude des rapports (taux de rapport) pour chaque structure sanitaire</a:t>
            </a:r>
            <a:endParaRPr dirty="0"/>
          </a:p>
          <a:p>
            <a:pPr marL="228600" lvl="0" indent="-228600" algn="l" rtl="0">
              <a:lnSpc>
                <a:spcPct val="100000"/>
              </a:lnSpc>
              <a:spcBef>
                <a:spcPts val="1000"/>
              </a:spcBef>
              <a:spcAft>
                <a:spcPts val="0"/>
              </a:spcAft>
              <a:buClr>
                <a:schemeClr val="dk1"/>
              </a:buClr>
              <a:buSzPts val="2800"/>
              <a:buChar char="•"/>
            </a:pPr>
            <a:r>
              <a:rPr lang="fr-FR" dirty="0"/>
              <a:t>Déterminer le nombre de structures sanitaires ayant atteint l'objectif de 80 %</a:t>
            </a:r>
            <a:endParaRPr dirty="0"/>
          </a:p>
          <a:p>
            <a:pPr marL="228600" lvl="0" indent="-228600" algn="l" rtl="0">
              <a:lnSpc>
                <a:spcPct val="100000"/>
              </a:lnSpc>
              <a:spcBef>
                <a:spcPts val="1000"/>
              </a:spcBef>
              <a:spcAft>
                <a:spcPts val="0"/>
              </a:spcAft>
              <a:buClr>
                <a:schemeClr val="dk1"/>
              </a:buClr>
              <a:buSzPts val="2800"/>
              <a:buChar char="•"/>
            </a:pPr>
            <a:r>
              <a:rPr lang="fr-FR" dirty="0"/>
              <a:t>Identifier la structure sanitaire qui présente le pourcentage le plus élevé de rapports à temps</a:t>
            </a:r>
            <a:endParaRPr dirty="0"/>
          </a:p>
          <a:p>
            <a:pPr marL="0" lvl="0" indent="0" algn="l" rtl="0">
              <a:lnSpc>
                <a:spcPct val="100000"/>
              </a:lnSpc>
              <a:spcBef>
                <a:spcPts val="1000"/>
              </a:spcBef>
              <a:spcAft>
                <a:spcPts val="0"/>
              </a:spcAft>
              <a:buClr>
                <a:schemeClr val="dk1"/>
              </a:buClr>
              <a:buSzPts val="2800"/>
              <a:buNone/>
            </a:pPr>
            <a:endParaRPr dirty="0"/>
          </a:p>
        </p:txBody>
      </p:sp>
      <p:sp>
        <p:nvSpPr>
          <p:cNvPr id="506" name="Google Shape;506;p61"/>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Travailler avec des indicateurs (2/2)</a:t>
            </a:r>
            <a:endParaRPr dirty="0">
              <a:latin typeface="Franklin Gothic Medium" panose="020B06030201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Google Shape;512;p62"/>
          <p:cNvSpPr txBox="1">
            <a:spLocks noGrp="1"/>
          </p:cNvSpPr>
          <p:nvPr>
            <p:ph type="title"/>
          </p:nvPr>
        </p:nvSpPr>
        <p:spPr>
          <a:xfrm>
            <a:off x="838200" y="447675"/>
            <a:ext cx="9979325" cy="800100"/>
          </a:xfrm>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Travailler avec des indicateurs Réponses</a:t>
            </a:r>
            <a:endParaRPr dirty="0">
              <a:latin typeface="Franklin Gothic Medium" panose="020B0603020102020204" pitchFamily="34" charset="0"/>
            </a:endParaRPr>
          </a:p>
        </p:txBody>
      </p:sp>
      <p:graphicFrame>
        <p:nvGraphicFramePr>
          <p:cNvPr id="513" name="Google Shape;513;p62"/>
          <p:cNvGraphicFramePr/>
          <p:nvPr>
            <p:extLst>
              <p:ext uri="{D42A27DB-BD31-4B8C-83A1-F6EECF244321}">
                <p14:modId xmlns:p14="http://schemas.microsoft.com/office/powerpoint/2010/main" val="1725734186"/>
              </p:ext>
            </p:extLst>
          </p:nvPr>
        </p:nvGraphicFramePr>
        <p:xfrm>
          <a:off x="2118360" y="1447799"/>
          <a:ext cx="7955250" cy="3962345"/>
        </p:xfrm>
        <a:graphic>
          <a:graphicData uri="http://schemas.openxmlformats.org/drawingml/2006/table">
            <a:tbl>
              <a:tblPr firstRow="1" bandRow="1">
                <a:noFill/>
                <a:tableStyleId>{BE829F56-8D56-4D6D-A495-B48A43C2C6BF}</a:tableStyleId>
              </a:tblPr>
              <a:tblGrid>
                <a:gridCol w="2651750">
                  <a:extLst>
                    <a:ext uri="{9D8B030D-6E8A-4147-A177-3AD203B41FA5}">
                      <a16:colId xmlns:a16="http://schemas.microsoft.com/office/drawing/2014/main" val="20000"/>
                    </a:ext>
                  </a:extLst>
                </a:gridCol>
                <a:gridCol w="2651750">
                  <a:extLst>
                    <a:ext uri="{9D8B030D-6E8A-4147-A177-3AD203B41FA5}">
                      <a16:colId xmlns:a16="http://schemas.microsoft.com/office/drawing/2014/main" val="20001"/>
                    </a:ext>
                  </a:extLst>
                </a:gridCol>
                <a:gridCol w="2651750">
                  <a:extLst>
                    <a:ext uri="{9D8B030D-6E8A-4147-A177-3AD203B41FA5}">
                      <a16:colId xmlns:a16="http://schemas.microsoft.com/office/drawing/2014/main" val="20002"/>
                    </a:ext>
                  </a:extLst>
                </a:gridCol>
              </a:tblGrid>
              <a:tr h="653325">
                <a:tc>
                  <a:txBody>
                    <a:bodyPr/>
                    <a:lstStyle/>
                    <a:p>
                      <a:pPr marL="0" marR="0" lvl="0" indent="0" algn="ctr" rtl="0">
                        <a:spcBef>
                          <a:spcPts val="0"/>
                        </a:spcBef>
                        <a:spcAft>
                          <a:spcPts val="0"/>
                        </a:spcAft>
                        <a:buNone/>
                      </a:pPr>
                      <a:r>
                        <a:rPr lang="fr-FR" sz="2400" b="1" u="none" strike="noStrike" dirty="0">
                          <a:solidFill>
                            <a:srgbClr val="000000"/>
                          </a:solidFill>
                          <a:latin typeface="Arial"/>
                          <a:ea typeface="Arial"/>
                          <a:cs typeface="Arial"/>
                          <a:sym typeface="Arial"/>
                        </a:rPr>
                        <a:t>Structures sanitaires</a:t>
                      </a:r>
                      <a:endParaRPr sz="2400" b="1"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l" rtl="0">
                        <a:spcBef>
                          <a:spcPts val="0"/>
                        </a:spcBef>
                        <a:spcAft>
                          <a:spcPts val="0"/>
                        </a:spcAft>
                        <a:buNone/>
                      </a:pPr>
                      <a:r>
                        <a:rPr lang="fr-FR" sz="2400" dirty="0">
                          <a:solidFill>
                            <a:srgbClr val="000000"/>
                          </a:solidFill>
                        </a:rPr>
                        <a:t>      Promptitude</a:t>
                      </a:r>
                      <a:endParaRPr dirty="0"/>
                    </a:p>
                    <a:p>
                      <a:pPr marL="0" marR="0" lvl="0" indent="0" algn="ctr" rtl="0">
                        <a:spcBef>
                          <a:spcPts val="0"/>
                        </a:spcBef>
                        <a:spcAft>
                          <a:spcPts val="0"/>
                        </a:spcAft>
                        <a:buNone/>
                      </a:pPr>
                      <a:r>
                        <a:rPr lang="fr-FR" sz="2400" b="1" u="none" strike="noStrike" dirty="0">
                          <a:solidFill>
                            <a:srgbClr val="000000"/>
                          </a:solidFill>
                          <a:latin typeface="Arial"/>
                          <a:ea typeface="Arial"/>
                          <a:cs typeface="Arial"/>
                          <a:sym typeface="Arial"/>
                        </a:rPr>
                        <a:t>T/N (%)</a:t>
                      </a:r>
                      <a:endParaRPr sz="2400" b="1" i="0" u="none" strike="noStrik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400" b="1" u="none" strike="noStrike">
                          <a:solidFill>
                            <a:srgbClr val="000000"/>
                          </a:solidFill>
                          <a:latin typeface="Arial"/>
                          <a:ea typeface="Arial"/>
                          <a:cs typeface="Arial"/>
                          <a:sym typeface="Arial"/>
                        </a:rPr>
                        <a:t>Complétude</a:t>
                      </a:r>
                      <a:endParaRPr/>
                    </a:p>
                    <a:p>
                      <a:pPr marL="0" marR="0" lvl="0" indent="0" algn="ctr" rtl="0">
                        <a:spcBef>
                          <a:spcPts val="0"/>
                        </a:spcBef>
                        <a:spcAft>
                          <a:spcPts val="0"/>
                        </a:spcAft>
                        <a:buNone/>
                      </a:pPr>
                      <a:r>
                        <a:rPr lang="fr-FR" sz="2400" b="1" u="none" strike="noStrike">
                          <a:solidFill>
                            <a:srgbClr val="000000"/>
                          </a:solidFill>
                          <a:latin typeface="Arial"/>
                          <a:ea typeface="Arial"/>
                          <a:cs typeface="Arial"/>
                          <a:sym typeface="Arial"/>
                        </a:rPr>
                        <a:t>(N-M)/N (%)</a:t>
                      </a:r>
                      <a:endParaRPr sz="2400" b="1" i="0" u="none" strike="noStrik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401775">
                <a:tc>
                  <a:txBody>
                    <a:bodyPr/>
                    <a:lstStyle/>
                    <a:p>
                      <a:pPr marL="0" marR="0" lvl="0" indent="0" algn="ctr" rtl="0">
                        <a:spcBef>
                          <a:spcPts val="0"/>
                        </a:spcBef>
                        <a:spcAft>
                          <a:spcPts val="0"/>
                        </a:spcAft>
                        <a:buNone/>
                      </a:pPr>
                      <a:r>
                        <a:rPr lang="fr-FR" sz="2400" b="1" u="none" strike="noStrike">
                          <a:solidFill>
                            <a:srgbClr val="000000"/>
                          </a:solidFill>
                          <a:latin typeface="Arial"/>
                          <a:ea typeface="Arial"/>
                          <a:cs typeface="Arial"/>
                          <a:sym typeface="Arial"/>
                        </a:rPr>
                        <a:t>A</a:t>
                      </a:r>
                      <a:endParaRPr sz="2400" b="1" i="0" u="none" strike="noStrik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400" b="1" i="0" u="none" strike="noStrike">
                        <a:solidFill>
                          <a:srgbClr val="00820C"/>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400" b="1" i="0" u="none" strike="noStrike">
                        <a:solidFill>
                          <a:srgbClr val="00820C"/>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401775">
                <a:tc>
                  <a:txBody>
                    <a:bodyPr/>
                    <a:lstStyle/>
                    <a:p>
                      <a:pPr marL="0" marR="0" lvl="0" indent="0" algn="ctr" rtl="0">
                        <a:spcBef>
                          <a:spcPts val="0"/>
                        </a:spcBef>
                        <a:spcAft>
                          <a:spcPts val="0"/>
                        </a:spcAft>
                        <a:buNone/>
                      </a:pPr>
                      <a:r>
                        <a:rPr lang="fr-FR" sz="2400" b="1" u="none" strike="noStrike">
                          <a:solidFill>
                            <a:srgbClr val="000000"/>
                          </a:solidFill>
                          <a:latin typeface="Arial"/>
                          <a:ea typeface="Arial"/>
                          <a:cs typeface="Arial"/>
                          <a:sym typeface="Arial"/>
                        </a:rPr>
                        <a:t>B</a:t>
                      </a:r>
                      <a:endParaRPr sz="2400" b="1" i="0" u="none" strike="noStrik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400" b="1" i="0" u="none" strike="noStrike">
                        <a:solidFill>
                          <a:srgbClr val="00820C"/>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400" b="1" i="0" u="none" strike="noStrike">
                        <a:solidFill>
                          <a:srgbClr val="00820C"/>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401775">
                <a:tc>
                  <a:txBody>
                    <a:bodyPr/>
                    <a:lstStyle/>
                    <a:p>
                      <a:pPr marL="0" marR="0" lvl="0" indent="0" algn="ctr" rtl="0">
                        <a:spcBef>
                          <a:spcPts val="0"/>
                        </a:spcBef>
                        <a:spcAft>
                          <a:spcPts val="0"/>
                        </a:spcAft>
                        <a:buNone/>
                      </a:pPr>
                      <a:r>
                        <a:rPr lang="fr-FR" sz="2400" b="1" u="none" strike="noStrike">
                          <a:solidFill>
                            <a:srgbClr val="000000"/>
                          </a:solidFill>
                          <a:latin typeface="Arial"/>
                          <a:ea typeface="Arial"/>
                          <a:cs typeface="Arial"/>
                          <a:sym typeface="Arial"/>
                        </a:rPr>
                        <a:t>C</a:t>
                      </a:r>
                      <a:endParaRPr sz="2400" b="1" i="0" u="none" strike="noStrik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400" b="1" i="0" u="none" strike="noStrike">
                        <a:solidFill>
                          <a:srgbClr val="00820C"/>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400" b="1" i="0" u="none" strike="noStrike">
                        <a:solidFill>
                          <a:srgbClr val="00820C"/>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401775">
                <a:tc>
                  <a:txBody>
                    <a:bodyPr/>
                    <a:lstStyle/>
                    <a:p>
                      <a:pPr marL="0" marR="0" lvl="0" indent="0" algn="ctr" rtl="0">
                        <a:spcBef>
                          <a:spcPts val="0"/>
                        </a:spcBef>
                        <a:spcAft>
                          <a:spcPts val="0"/>
                        </a:spcAft>
                        <a:buNone/>
                      </a:pPr>
                      <a:r>
                        <a:rPr lang="fr-FR" sz="2400" b="1" u="none" strike="noStrike">
                          <a:solidFill>
                            <a:srgbClr val="000000"/>
                          </a:solidFill>
                          <a:latin typeface="Arial"/>
                          <a:ea typeface="Arial"/>
                          <a:cs typeface="Arial"/>
                          <a:sym typeface="Arial"/>
                        </a:rPr>
                        <a:t>D</a:t>
                      </a:r>
                      <a:endParaRPr sz="2400" b="1" i="0" u="none" strike="noStrik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400" b="1" i="0" u="none" strike="noStrike">
                        <a:solidFill>
                          <a:srgbClr val="00820C"/>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400" b="1" i="0" u="none" strike="noStrike">
                        <a:solidFill>
                          <a:srgbClr val="00820C"/>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401775">
                <a:tc>
                  <a:txBody>
                    <a:bodyPr/>
                    <a:lstStyle/>
                    <a:p>
                      <a:pPr marL="0" marR="0" lvl="0" indent="0" algn="ctr" rtl="0">
                        <a:spcBef>
                          <a:spcPts val="0"/>
                        </a:spcBef>
                        <a:spcAft>
                          <a:spcPts val="0"/>
                        </a:spcAft>
                        <a:buNone/>
                      </a:pPr>
                      <a:r>
                        <a:rPr lang="fr-FR" sz="2400" b="1" u="none" strike="noStrike">
                          <a:solidFill>
                            <a:srgbClr val="000000"/>
                          </a:solidFill>
                          <a:latin typeface="Arial"/>
                          <a:ea typeface="Arial"/>
                          <a:cs typeface="Arial"/>
                          <a:sym typeface="Arial"/>
                        </a:rPr>
                        <a:t>E</a:t>
                      </a:r>
                      <a:endParaRPr sz="2400" b="1" i="0" u="none" strike="noStrik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400" b="1" i="0" u="none" strike="noStrike">
                        <a:solidFill>
                          <a:srgbClr val="00820C"/>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400" b="1" i="0" u="none" strike="noStrike">
                        <a:solidFill>
                          <a:srgbClr val="00820C"/>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401775">
                <a:tc>
                  <a:txBody>
                    <a:bodyPr/>
                    <a:lstStyle/>
                    <a:p>
                      <a:pPr marL="0" marR="0" lvl="0" indent="0" algn="ctr" rtl="0">
                        <a:spcBef>
                          <a:spcPts val="0"/>
                        </a:spcBef>
                        <a:spcAft>
                          <a:spcPts val="0"/>
                        </a:spcAft>
                        <a:buNone/>
                      </a:pPr>
                      <a:r>
                        <a:rPr lang="fr-FR" sz="2400" b="1" u="none" strike="noStrike">
                          <a:solidFill>
                            <a:srgbClr val="000000"/>
                          </a:solidFill>
                          <a:latin typeface="Arial"/>
                          <a:ea typeface="Arial"/>
                          <a:cs typeface="Arial"/>
                          <a:sym typeface="Arial"/>
                        </a:rPr>
                        <a:t>F</a:t>
                      </a:r>
                      <a:endParaRPr sz="2400" b="1" i="0" u="none" strike="noStrik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400" b="1" i="0" u="none" strike="noStrike">
                        <a:solidFill>
                          <a:srgbClr val="00820C"/>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400" b="1" i="0" u="none" strike="noStrike">
                        <a:solidFill>
                          <a:srgbClr val="00820C"/>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401775">
                <a:tc>
                  <a:txBody>
                    <a:bodyPr/>
                    <a:lstStyle/>
                    <a:p>
                      <a:pPr marL="0" marR="0" lvl="0" indent="0" algn="ctr" rtl="0">
                        <a:spcBef>
                          <a:spcPts val="0"/>
                        </a:spcBef>
                        <a:spcAft>
                          <a:spcPts val="0"/>
                        </a:spcAft>
                        <a:buNone/>
                      </a:pPr>
                      <a:r>
                        <a:rPr lang="fr-FR" sz="2400" b="1" u="none" strike="noStrike">
                          <a:solidFill>
                            <a:srgbClr val="000000"/>
                          </a:solidFill>
                          <a:latin typeface="Arial"/>
                          <a:ea typeface="Arial"/>
                          <a:cs typeface="Arial"/>
                          <a:sym typeface="Arial"/>
                        </a:rPr>
                        <a:t>G</a:t>
                      </a:r>
                      <a:endParaRPr sz="2400" b="1" i="0" u="none" strike="noStrik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400" b="1" i="0" u="none" strike="noStrike">
                        <a:solidFill>
                          <a:srgbClr val="00820C"/>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400" b="1" i="0" u="none" strike="noStrike">
                        <a:solidFill>
                          <a:srgbClr val="00820C"/>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401775">
                <a:tc>
                  <a:txBody>
                    <a:bodyPr/>
                    <a:lstStyle/>
                    <a:p>
                      <a:pPr marL="0" marR="0" lvl="0" indent="0" algn="ctr" rtl="0">
                        <a:spcBef>
                          <a:spcPts val="0"/>
                        </a:spcBef>
                        <a:spcAft>
                          <a:spcPts val="0"/>
                        </a:spcAft>
                        <a:buNone/>
                      </a:pPr>
                      <a:r>
                        <a:rPr lang="fr-FR" sz="2400" b="1" u="none" strike="noStrike">
                          <a:solidFill>
                            <a:srgbClr val="000000"/>
                          </a:solidFill>
                          <a:latin typeface="Arial"/>
                          <a:ea typeface="Arial"/>
                          <a:cs typeface="Arial"/>
                          <a:sym typeface="Arial"/>
                        </a:rPr>
                        <a:t>H</a:t>
                      </a:r>
                      <a:endParaRPr sz="2400" b="1" i="0" u="none" strike="noStrik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400" b="1" i="0" u="none" strike="noStrike">
                        <a:solidFill>
                          <a:srgbClr val="00820C"/>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2400" b="1" i="0" u="none" strike="noStrike" dirty="0">
                        <a:solidFill>
                          <a:srgbClr val="00820C"/>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graphicFrame>
        <p:nvGraphicFramePr>
          <p:cNvPr id="514" name="Google Shape;514;p62"/>
          <p:cNvGraphicFramePr/>
          <p:nvPr>
            <p:extLst>
              <p:ext uri="{D42A27DB-BD31-4B8C-83A1-F6EECF244321}">
                <p14:modId xmlns:p14="http://schemas.microsoft.com/office/powerpoint/2010/main" val="2192537941"/>
              </p:ext>
            </p:extLst>
          </p:nvPr>
        </p:nvGraphicFramePr>
        <p:xfrm>
          <a:off x="4770130" y="2163739"/>
          <a:ext cx="2651750" cy="3214200"/>
        </p:xfrm>
        <a:graphic>
          <a:graphicData uri="http://schemas.openxmlformats.org/drawingml/2006/table">
            <a:tbl>
              <a:tblPr>
                <a:noFill/>
                <a:tableStyleId>{55065E02-FC35-4695-A4F0-BF5E3263A22E}</a:tableStyleId>
              </a:tblPr>
              <a:tblGrid>
                <a:gridCol w="2651750">
                  <a:extLst>
                    <a:ext uri="{9D8B030D-6E8A-4147-A177-3AD203B41FA5}">
                      <a16:colId xmlns:a16="http://schemas.microsoft.com/office/drawing/2014/main" val="20000"/>
                    </a:ext>
                  </a:extLst>
                </a:gridCol>
              </a:tblGrid>
              <a:tr h="401775">
                <a:tc>
                  <a:txBody>
                    <a:bodyPr/>
                    <a:lstStyle/>
                    <a:p>
                      <a:pPr marL="0" marR="0" lvl="0" indent="0" algn="ctr" rtl="0">
                        <a:spcBef>
                          <a:spcPts val="0"/>
                        </a:spcBef>
                        <a:spcAft>
                          <a:spcPts val="0"/>
                        </a:spcAft>
                        <a:buNone/>
                      </a:pPr>
                      <a:r>
                        <a:rPr lang="fr-FR" sz="2400" b="1" i="0" u="none" strike="noStrike" dirty="0">
                          <a:solidFill>
                            <a:srgbClr val="00820C"/>
                          </a:solidFill>
                          <a:latin typeface="Arial"/>
                          <a:ea typeface="Arial"/>
                          <a:cs typeface="Arial"/>
                          <a:sym typeface="Arial"/>
                        </a:rPr>
                        <a:t>33</a:t>
                      </a:r>
                      <a:endParaRPr dirty="0"/>
                    </a:p>
                  </a:txBody>
                  <a:tcPr marL="16625" marR="16625" marT="16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401775">
                <a:tc>
                  <a:txBody>
                    <a:bodyPr/>
                    <a:lstStyle/>
                    <a:p>
                      <a:pPr marL="0" marR="0" lvl="0" indent="0" algn="ctr" rtl="0">
                        <a:spcBef>
                          <a:spcPts val="0"/>
                        </a:spcBef>
                        <a:spcAft>
                          <a:spcPts val="0"/>
                        </a:spcAft>
                        <a:buNone/>
                      </a:pPr>
                      <a:r>
                        <a:rPr lang="fr-FR" sz="2400" b="1" i="0" u="none" strike="noStrike">
                          <a:solidFill>
                            <a:srgbClr val="00820C"/>
                          </a:solidFill>
                          <a:latin typeface="Arial"/>
                          <a:ea typeface="Arial"/>
                          <a:cs typeface="Arial"/>
                          <a:sym typeface="Arial"/>
                        </a:rPr>
                        <a:t>92</a:t>
                      </a:r>
                      <a:endParaRPr/>
                    </a:p>
                  </a:txBody>
                  <a:tcPr marL="16625" marR="16625" marT="16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401775">
                <a:tc>
                  <a:txBody>
                    <a:bodyPr/>
                    <a:lstStyle/>
                    <a:p>
                      <a:pPr marL="0" marR="0" lvl="0" indent="0" algn="ctr" rtl="0">
                        <a:spcBef>
                          <a:spcPts val="0"/>
                        </a:spcBef>
                        <a:spcAft>
                          <a:spcPts val="0"/>
                        </a:spcAft>
                        <a:buNone/>
                      </a:pPr>
                      <a:r>
                        <a:rPr lang="fr-FR" sz="2400" b="1" i="0" u="none" strike="noStrike">
                          <a:solidFill>
                            <a:srgbClr val="00820C"/>
                          </a:solidFill>
                          <a:latin typeface="Arial"/>
                          <a:ea typeface="Arial"/>
                          <a:cs typeface="Arial"/>
                          <a:sym typeface="Arial"/>
                        </a:rPr>
                        <a:t>50</a:t>
                      </a:r>
                      <a:endParaRPr/>
                    </a:p>
                  </a:txBody>
                  <a:tcPr marL="16625" marR="16625" marT="16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401775">
                <a:tc>
                  <a:txBody>
                    <a:bodyPr/>
                    <a:lstStyle/>
                    <a:p>
                      <a:pPr marL="0" marR="0" lvl="0" indent="0" algn="ctr" rtl="0">
                        <a:spcBef>
                          <a:spcPts val="0"/>
                        </a:spcBef>
                        <a:spcAft>
                          <a:spcPts val="0"/>
                        </a:spcAft>
                        <a:buNone/>
                      </a:pPr>
                      <a:r>
                        <a:rPr lang="fr-FR" sz="2400" b="1" i="0" u="none" strike="noStrike">
                          <a:solidFill>
                            <a:srgbClr val="00820C"/>
                          </a:solidFill>
                          <a:latin typeface="Arial"/>
                          <a:ea typeface="Arial"/>
                          <a:cs typeface="Arial"/>
                          <a:sym typeface="Arial"/>
                        </a:rPr>
                        <a:t>67</a:t>
                      </a:r>
                      <a:endParaRPr/>
                    </a:p>
                  </a:txBody>
                  <a:tcPr marL="16625" marR="16625" marT="16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r h="401775">
                <a:tc>
                  <a:txBody>
                    <a:bodyPr/>
                    <a:lstStyle/>
                    <a:p>
                      <a:pPr marL="0" marR="0" lvl="0" indent="0" algn="ctr" rtl="0">
                        <a:spcBef>
                          <a:spcPts val="0"/>
                        </a:spcBef>
                        <a:spcAft>
                          <a:spcPts val="0"/>
                        </a:spcAft>
                        <a:buNone/>
                      </a:pPr>
                      <a:r>
                        <a:rPr lang="fr-FR" sz="2400" b="1" i="0" u="none" strike="noStrike">
                          <a:solidFill>
                            <a:srgbClr val="00820C"/>
                          </a:solidFill>
                          <a:latin typeface="Arial"/>
                          <a:ea typeface="Arial"/>
                          <a:cs typeface="Arial"/>
                          <a:sym typeface="Arial"/>
                        </a:rPr>
                        <a:t>42</a:t>
                      </a:r>
                      <a:endParaRPr/>
                    </a:p>
                  </a:txBody>
                  <a:tcPr marL="16625" marR="16625" marT="16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4"/>
                  </a:ext>
                </a:extLst>
              </a:tr>
              <a:tr h="401775">
                <a:tc>
                  <a:txBody>
                    <a:bodyPr/>
                    <a:lstStyle/>
                    <a:p>
                      <a:pPr marL="0" marR="0" lvl="0" indent="0" algn="ctr" rtl="0">
                        <a:spcBef>
                          <a:spcPts val="0"/>
                        </a:spcBef>
                        <a:spcAft>
                          <a:spcPts val="0"/>
                        </a:spcAft>
                        <a:buNone/>
                      </a:pPr>
                      <a:r>
                        <a:rPr lang="fr-FR" sz="2400" b="1" i="0" u="none" strike="noStrike">
                          <a:solidFill>
                            <a:srgbClr val="00820C"/>
                          </a:solidFill>
                          <a:latin typeface="Arial"/>
                          <a:ea typeface="Arial"/>
                          <a:cs typeface="Arial"/>
                          <a:sym typeface="Arial"/>
                        </a:rPr>
                        <a:t>0</a:t>
                      </a:r>
                      <a:endParaRPr/>
                    </a:p>
                  </a:txBody>
                  <a:tcPr marL="16625" marR="16625" marT="16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5"/>
                  </a:ext>
                </a:extLst>
              </a:tr>
              <a:tr h="401775">
                <a:tc>
                  <a:txBody>
                    <a:bodyPr/>
                    <a:lstStyle/>
                    <a:p>
                      <a:pPr marL="0" marR="0" lvl="0" indent="0" algn="ctr" rtl="0">
                        <a:spcBef>
                          <a:spcPts val="0"/>
                        </a:spcBef>
                        <a:spcAft>
                          <a:spcPts val="0"/>
                        </a:spcAft>
                        <a:buNone/>
                      </a:pPr>
                      <a:r>
                        <a:rPr lang="fr-FR" sz="2400" b="1" i="0" u="none" strike="noStrike">
                          <a:solidFill>
                            <a:srgbClr val="00820C"/>
                          </a:solidFill>
                          <a:latin typeface="Arial"/>
                          <a:ea typeface="Arial"/>
                          <a:cs typeface="Arial"/>
                          <a:sym typeface="Arial"/>
                        </a:rPr>
                        <a:t>25</a:t>
                      </a:r>
                      <a:endParaRPr/>
                    </a:p>
                  </a:txBody>
                  <a:tcPr marL="16625" marR="16625" marT="16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6"/>
                  </a:ext>
                </a:extLst>
              </a:tr>
              <a:tr h="401775">
                <a:tc>
                  <a:txBody>
                    <a:bodyPr/>
                    <a:lstStyle/>
                    <a:p>
                      <a:pPr marL="0" marR="0" lvl="0" indent="0" algn="ctr" rtl="0">
                        <a:spcBef>
                          <a:spcPts val="0"/>
                        </a:spcBef>
                        <a:spcAft>
                          <a:spcPts val="0"/>
                        </a:spcAft>
                        <a:buNone/>
                      </a:pPr>
                      <a:r>
                        <a:rPr lang="fr-FR" sz="2400" b="1" i="0" u="none" strike="noStrike" dirty="0">
                          <a:solidFill>
                            <a:srgbClr val="00820C"/>
                          </a:solidFill>
                          <a:latin typeface="Arial"/>
                          <a:ea typeface="Arial"/>
                          <a:cs typeface="Arial"/>
                          <a:sym typeface="Arial"/>
                        </a:rPr>
                        <a:t>83</a:t>
                      </a:r>
                      <a:endParaRPr dirty="0"/>
                    </a:p>
                  </a:txBody>
                  <a:tcPr marL="16625" marR="16625" marT="16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graphicFrame>
        <p:nvGraphicFramePr>
          <p:cNvPr id="515" name="Google Shape;515;p62"/>
          <p:cNvGraphicFramePr/>
          <p:nvPr>
            <p:extLst>
              <p:ext uri="{D42A27DB-BD31-4B8C-83A1-F6EECF244321}">
                <p14:modId xmlns:p14="http://schemas.microsoft.com/office/powerpoint/2010/main" val="3384605940"/>
              </p:ext>
            </p:extLst>
          </p:nvPr>
        </p:nvGraphicFramePr>
        <p:xfrm>
          <a:off x="7421870" y="2163739"/>
          <a:ext cx="2651750" cy="3214200"/>
        </p:xfrm>
        <a:graphic>
          <a:graphicData uri="http://schemas.openxmlformats.org/drawingml/2006/table">
            <a:tbl>
              <a:tblPr>
                <a:noFill/>
                <a:tableStyleId>{55065E02-FC35-4695-A4F0-BF5E3263A22E}</a:tableStyleId>
              </a:tblPr>
              <a:tblGrid>
                <a:gridCol w="2651750">
                  <a:extLst>
                    <a:ext uri="{9D8B030D-6E8A-4147-A177-3AD203B41FA5}">
                      <a16:colId xmlns:a16="http://schemas.microsoft.com/office/drawing/2014/main" val="20000"/>
                    </a:ext>
                  </a:extLst>
                </a:gridCol>
              </a:tblGrid>
              <a:tr h="401775">
                <a:tc>
                  <a:txBody>
                    <a:bodyPr/>
                    <a:lstStyle/>
                    <a:p>
                      <a:pPr marL="0" marR="0" lvl="0" indent="0" algn="ctr" rtl="0">
                        <a:spcBef>
                          <a:spcPts val="0"/>
                        </a:spcBef>
                        <a:spcAft>
                          <a:spcPts val="0"/>
                        </a:spcAft>
                        <a:buNone/>
                      </a:pPr>
                      <a:r>
                        <a:rPr lang="fr-FR" sz="2400" b="1" i="0" u="none" strike="noStrike" dirty="0">
                          <a:solidFill>
                            <a:srgbClr val="00820C"/>
                          </a:solidFill>
                          <a:latin typeface="Arial"/>
                          <a:ea typeface="Arial"/>
                          <a:cs typeface="Arial"/>
                          <a:sym typeface="Arial"/>
                        </a:rPr>
                        <a:t>58</a:t>
                      </a:r>
                      <a:endParaRPr dirty="0"/>
                    </a:p>
                  </a:txBody>
                  <a:tcPr marL="16625" marR="16625" marT="16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401775">
                <a:tc>
                  <a:txBody>
                    <a:bodyPr/>
                    <a:lstStyle/>
                    <a:p>
                      <a:pPr marL="0" marR="0" lvl="0" indent="0" algn="ctr" rtl="0">
                        <a:spcBef>
                          <a:spcPts val="0"/>
                        </a:spcBef>
                        <a:spcAft>
                          <a:spcPts val="0"/>
                        </a:spcAft>
                        <a:buNone/>
                      </a:pPr>
                      <a:r>
                        <a:rPr lang="fr-FR" sz="2400" b="1" i="0" u="none" strike="noStrike">
                          <a:solidFill>
                            <a:srgbClr val="00820C"/>
                          </a:solidFill>
                          <a:latin typeface="Arial"/>
                          <a:ea typeface="Arial"/>
                          <a:cs typeface="Arial"/>
                          <a:sym typeface="Arial"/>
                        </a:rPr>
                        <a:t>100</a:t>
                      </a:r>
                      <a:endParaRPr/>
                    </a:p>
                  </a:txBody>
                  <a:tcPr marL="16625" marR="16625" marT="16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401775">
                <a:tc>
                  <a:txBody>
                    <a:bodyPr/>
                    <a:lstStyle/>
                    <a:p>
                      <a:pPr marL="0" marR="0" lvl="0" indent="0" algn="ctr" rtl="0">
                        <a:spcBef>
                          <a:spcPts val="0"/>
                        </a:spcBef>
                        <a:spcAft>
                          <a:spcPts val="0"/>
                        </a:spcAft>
                        <a:buNone/>
                      </a:pPr>
                      <a:r>
                        <a:rPr lang="fr-FR" sz="2400" b="1" i="0" u="none" strike="noStrike">
                          <a:solidFill>
                            <a:srgbClr val="00820C"/>
                          </a:solidFill>
                          <a:latin typeface="Arial"/>
                          <a:ea typeface="Arial"/>
                          <a:cs typeface="Arial"/>
                          <a:sym typeface="Arial"/>
                        </a:rPr>
                        <a:t>83</a:t>
                      </a:r>
                      <a:endParaRPr/>
                    </a:p>
                  </a:txBody>
                  <a:tcPr marL="16625" marR="16625" marT="16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401775">
                <a:tc>
                  <a:txBody>
                    <a:bodyPr/>
                    <a:lstStyle/>
                    <a:p>
                      <a:pPr marL="0" marR="0" lvl="0" indent="0" algn="ctr" rtl="0">
                        <a:spcBef>
                          <a:spcPts val="0"/>
                        </a:spcBef>
                        <a:spcAft>
                          <a:spcPts val="0"/>
                        </a:spcAft>
                        <a:buNone/>
                      </a:pPr>
                      <a:r>
                        <a:rPr lang="fr-FR" sz="2400" b="1" i="0" u="none" strike="noStrike">
                          <a:solidFill>
                            <a:srgbClr val="00820C"/>
                          </a:solidFill>
                          <a:latin typeface="Arial"/>
                          <a:ea typeface="Arial"/>
                          <a:cs typeface="Arial"/>
                          <a:sym typeface="Arial"/>
                        </a:rPr>
                        <a:t>92</a:t>
                      </a:r>
                      <a:endParaRPr/>
                    </a:p>
                  </a:txBody>
                  <a:tcPr marL="16625" marR="16625" marT="16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r h="401775">
                <a:tc>
                  <a:txBody>
                    <a:bodyPr/>
                    <a:lstStyle/>
                    <a:p>
                      <a:pPr marL="0" marR="0" lvl="0" indent="0" algn="ctr" rtl="0">
                        <a:spcBef>
                          <a:spcPts val="0"/>
                        </a:spcBef>
                        <a:spcAft>
                          <a:spcPts val="0"/>
                        </a:spcAft>
                        <a:buNone/>
                      </a:pPr>
                      <a:r>
                        <a:rPr lang="fr-FR" sz="2400" b="1" i="0" u="none" strike="noStrike">
                          <a:solidFill>
                            <a:srgbClr val="00820C"/>
                          </a:solidFill>
                          <a:latin typeface="Arial"/>
                          <a:ea typeface="Arial"/>
                          <a:cs typeface="Arial"/>
                          <a:sym typeface="Arial"/>
                        </a:rPr>
                        <a:t>58</a:t>
                      </a:r>
                      <a:endParaRPr/>
                    </a:p>
                  </a:txBody>
                  <a:tcPr marL="16625" marR="16625" marT="16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4"/>
                  </a:ext>
                </a:extLst>
              </a:tr>
              <a:tr h="401775">
                <a:tc>
                  <a:txBody>
                    <a:bodyPr/>
                    <a:lstStyle/>
                    <a:p>
                      <a:pPr marL="0" marR="0" lvl="0" indent="0" algn="ctr" rtl="0">
                        <a:spcBef>
                          <a:spcPts val="0"/>
                        </a:spcBef>
                        <a:spcAft>
                          <a:spcPts val="0"/>
                        </a:spcAft>
                        <a:buNone/>
                      </a:pPr>
                      <a:r>
                        <a:rPr lang="fr-FR" sz="2400" b="1" i="0" u="none" strike="noStrike">
                          <a:solidFill>
                            <a:srgbClr val="00820C"/>
                          </a:solidFill>
                          <a:latin typeface="Arial"/>
                          <a:ea typeface="Arial"/>
                          <a:cs typeface="Arial"/>
                          <a:sym typeface="Arial"/>
                        </a:rPr>
                        <a:t>17</a:t>
                      </a:r>
                      <a:endParaRPr/>
                    </a:p>
                  </a:txBody>
                  <a:tcPr marL="16625" marR="16625" marT="16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5"/>
                  </a:ext>
                </a:extLst>
              </a:tr>
              <a:tr h="401775">
                <a:tc>
                  <a:txBody>
                    <a:bodyPr/>
                    <a:lstStyle/>
                    <a:p>
                      <a:pPr marL="0" marR="0" lvl="0" indent="0" algn="ctr" rtl="0">
                        <a:spcBef>
                          <a:spcPts val="0"/>
                        </a:spcBef>
                        <a:spcAft>
                          <a:spcPts val="0"/>
                        </a:spcAft>
                        <a:buNone/>
                      </a:pPr>
                      <a:r>
                        <a:rPr lang="fr-FR" sz="2400" b="1" i="0" u="none" strike="noStrike">
                          <a:solidFill>
                            <a:srgbClr val="00820C"/>
                          </a:solidFill>
                          <a:latin typeface="Arial"/>
                          <a:ea typeface="Arial"/>
                          <a:cs typeface="Arial"/>
                          <a:sym typeface="Arial"/>
                        </a:rPr>
                        <a:t>50</a:t>
                      </a:r>
                      <a:endParaRPr/>
                    </a:p>
                  </a:txBody>
                  <a:tcPr marL="16625" marR="16625" marT="16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6"/>
                  </a:ext>
                </a:extLst>
              </a:tr>
              <a:tr h="401775">
                <a:tc>
                  <a:txBody>
                    <a:bodyPr/>
                    <a:lstStyle/>
                    <a:p>
                      <a:pPr marL="0" marR="0" lvl="0" indent="0" algn="ctr" rtl="0">
                        <a:spcBef>
                          <a:spcPts val="0"/>
                        </a:spcBef>
                        <a:spcAft>
                          <a:spcPts val="0"/>
                        </a:spcAft>
                        <a:buNone/>
                      </a:pPr>
                      <a:r>
                        <a:rPr lang="fr-FR" sz="2400" b="1" i="0" u="none" strike="noStrike" dirty="0">
                          <a:solidFill>
                            <a:srgbClr val="00820C"/>
                          </a:solidFill>
                          <a:latin typeface="Arial"/>
                          <a:ea typeface="Arial"/>
                          <a:cs typeface="Arial"/>
                          <a:sym typeface="Arial"/>
                        </a:rPr>
                        <a:t>92</a:t>
                      </a:r>
                      <a:endParaRPr dirty="0"/>
                    </a:p>
                  </a:txBody>
                  <a:tcPr marL="16625" marR="16625" marT="166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
        <p:nvSpPr>
          <p:cNvPr id="516" name="Google Shape;516;p62"/>
          <p:cNvSpPr txBox="1"/>
          <p:nvPr/>
        </p:nvSpPr>
        <p:spPr>
          <a:xfrm>
            <a:off x="2118360" y="5791199"/>
            <a:ext cx="6614160" cy="1066801"/>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Question 3 : </a:t>
            </a:r>
            <a:r>
              <a:rPr lang="fr-FR" sz="2400" b="1">
                <a:solidFill>
                  <a:srgbClr val="00820C"/>
                </a:solidFill>
                <a:latin typeface="Arial"/>
                <a:ea typeface="Arial"/>
                <a:cs typeface="Arial"/>
                <a:sym typeface="Arial"/>
              </a:rPr>
              <a:t>Quatre (B, C, D, H)</a:t>
            </a:r>
            <a:endParaRPr/>
          </a:p>
          <a:p>
            <a:pPr marL="0" marR="0" lvl="0" indent="0" algn="l" rtl="0">
              <a:lnSpc>
                <a:spcPct val="90000"/>
              </a:lnSpc>
              <a:spcBef>
                <a:spcPts val="1000"/>
              </a:spcBef>
              <a:spcAft>
                <a:spcPts val="0"/>
              </a:spcAft>
              <a:buClr>
                <a:schemeClr val="dk1"/>
              </a:buClr>
              <a:buSzPts val="2400"/>
              <a:buFont typeface="Arial"/>
              <a:buNone/>
            </a:pPr>
            <a:r>
              <a:rPr lang="fr-FR" sz="2400">
                <a:solidFill>
                  <a:schemeClr val="dk1"/>
                </a:solidFill>
                <a:latin typeface="Arial"/>
                <a:ea typeface="Arial"/>
                <a:cs typeface="Arial"/>
                <a:sym typeface="Arial"/>
              </a:rPr>
              <a:t>Question 4 : </a:t>
            </a:r>
            <a:r>
              <a:rPr lang="fr-FR" sz="2400" b="1">
                <a:solidFill>
                  <a:srgbClr val="00820C"/>
                </a:solidFill>
                <a:latin typeface="Arial"/>
                <a:ea typeface="Arial"/>
                <a:cs typeface="Arial"/>
                <a:sym typeface="Arial"/>
              </a:rPr>
              <a:t>Facilité B (92%</a:t>
            </a:r>
            <a:r>
              <a:rPr lang="fr-FR" sz="2400" b="1">
                <a:solidFill>
                  <a:schemeClr val="dk1"/>
                </a:solidFill>
                <a:latin typeface="Arial"/>
                <a:ea typeface="Arial"/>
                <a:cs typeface="Arial"/>
                <a:sym typeface="Arial"/>
              </a:rPr>
              <a:t>)</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6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Actions basées sur le suivi</a:t>
            </a:r>
            <a:endParaRPr dirty="0">
              <a:latin typeface="Franklin Gothic Medium" panose="020B0603020102020204" pitchFamily="34" charset="0"/>
            </a:endParaRPr>
          </a:p>
        </p:txBody>
      </p:sp>
      <p:graphicFrame>
        <p:nvGraphicFramePr>
          <p:cNvPr id="523" name="Google Shape;523;p63"/>
          <p:cNvGraphicFramePr/>
          <p:nvPr>
            <p:extLst>
              <p:ext uri="{D42A27DB-BD31-4B8C-83A1-F6EECF244321}">
                <p14:modId xmlns:p14="http://schemas.microsoft.com/office/powerpoint/2010/main" val="801287008"/>
              </p:ext>
            </p:extLst>
          </p:nvPr>
        </p:nvGraphicFramePr>
        <p:xfrm>
          <a:off x="2017826" y="1755035"/>
          <a:ext cx="7534736" cy="4225960"/>
        </p:xfrm>
        <a:graphic>
          <a:graphicData uri="http://schemas.openxmlformats.org/drawingml/2006/table">
            <a:tbl>
              <a:tblPr firstRow="1" bandRow="1">
                <a:noFill/>
                <a:tableStyleId>{BE829F56-8D56-4D6D-A495-B48A43C2C6BF}</a:tableStyleId>
              </a:tblPr>
              <a:tblGrid>
                <a:gridCol w="3954957">
                  <a:extLst>
                    <a:ext uri="{9D8B030D-6E8A-4147-A177-3AD203B41FA5}">
                      <a16:colId xmlns:a16="http://schemas.microsoft.com/office/drawing/2014/main" val="20000"/>
                    </a:ext>
                  </a:extLst>
                </a:gridCol>
                <a:gridCol w="3579779">
                  <a:extLst>
                    <a:ext uri="{9D8B030D-6E8A-4147-A177-3AD203B41FA5}">
                      <a16:colId xmlns:a16="http://schemas.microsoft.com/office/drawing/2014/main" val="20001"/>
                    </a:ext>
                  </a:extLst>
                </a:gridCol>
              </a:tblGrid>
              <a:tr h="845575">
                <a:tc>
                  <a:txBody>
                    <a:bodyPr/>
                    <a:lstStyle/>
                    <a:p>
                      <a:pPr marL="0" marR="0" lvl="0" indent="0" algn="ctr" rtl="0">
                        <a:spcBef>
                          <a:spcPts val="0"/>
                        </a:spcBef>
                        <a:spcAft>
                          <a:spcPts val="0"/>
                        </a:spcAft>
                        <a:buNone/>
                      </a:pPr>
                      <a:r>
                        <a:rPr lang="fr-FR" sz="2400" b="1" u="none" strike="noStrike" cap="none">
                          <a:solidFill>
                            <a:schemeClr val="dk1"/>
                          </a:solidFill>
                        </a:rPr>
                        <a:t>Signaler les problèmes nécessitant une action</a:t>
                      </a:r>
                      <a:endParaRPr sz="2400" b="1">
                        <a:solidFill>
                          <a:schemeClr val="dk1"/>
                        </a:solidFill>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400" b="1" u="none" strike="noStrike" cap="none" dirty="0">
                          <a:solidFill>
                            <a:schemeClr val="dk1"/>
                          </a:solidFill>
                        </a:rPr>
                        <a:t>Actions possibles</a:t>
                      </a:r>
                      <a:endParaRPr sz="2400" b="1" dirty="0">
                        <a:solidFill>
                          <a:schemeClr val="dk1"/>
                        </a:solidFill>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r>
                        <a:rPr lang="fr-FR" sz="2400" b="0" u="none" strike="noStrike" cap="none" dirty="0">
                          <a:solidFill>
                            <a:schemeClr val="dk1"/>
                          </a:solidFill>
                        </a:rPr>
                        <a:t>Aucun rapport d’une</a:t>
                      </a:r>
                      <a:r>
                        <a:rPr lang="fr-FR" sz="2400" dirty="0"/>
                        <a:t> </a:t>
                      </a:r>
                    </a:p>
                    <a:p>
                      <a:pPr marL="0" marR="0" lvl="0" indent="0" algn="l" rtl="0">
                        <a:spcBef>
                          <a:spcPts val="0"/>
                        </a:spcBef>
                        <a:spcAft>
                          <a:spcPts val="0"/>
                        </a:spcAft>
                        <a:buNone/>
                      </a:pPr>
                      <a:r>
                        <a:rPr lang="fr-FR" sz="2400" dirty="0"/>
                        <a:t>structure sanitaire </a:t>
                      </a:r>
                    </a:p>
                    <a:p>
                      <a:pPr marL="0" marR="0" lvl="0" indent="0" algn="l" rtl="0">
                        <a:spcBef>
                          <a:spcPts val="0"/>
                        </a:spcBef>
                        <a:spcAft>
                          <a:spcPts val="0"/>
                        </a:spcAft>
                        <a:buNone/>
                      </a:pPr>
                      <a:r>
                        <a:rPr lang="fr-FR" sz="2400" b="0" u="none" strike="noStrike" cap="none" dirty="0">
                          <a:solidFill>
                            <a:schemeClr val="dk1"/>
                          </a:solidFill>
                        </a:rPr>
                        <a:t>depuis deux semaines</a:t>
                      </a:r>
                      <a:endParaRPr sz="2400" dirty="0">
                        <a:solidFill>
                          <a:schemeClr val="dk1"/>
                        </a:solidFill>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400"/>
                        <a:buFont typeface="Noto Sans Symbols"/>
                        <a:buNone/>
                      </a:pPr>
                      <a:r>
                        <a:rPr lang="fr-FR" sz="2400" b="0" u="none" strike="noStrike" cap="none" dirty="0">
                          <a:solidFill>
                            <a:schemeClr val="dk1"/>
                          </a:solidFill>
                        </a:rPr>
                        <a:t>Appeler et visiter la structure sanitaire</a:t>
                      </a:r>
                      <a:endParaRPr sz="2400" b="0" i="0" u="none" strike="noStrike" cap="none" dirty="0">
                        <a:solidFill>
                          <a:schemeClr val="dk1"/>
                        </a:solidFill>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1002925">
                <a:tc>
                  <a:txBody>
                    <a:bodyPr/>
                    <a:lstStyle/>
                    <a:p>
                      <a:pPr marL="0" marR="0" lvl="0" indent="0" algn="l" rtl="0">
                        <a:lnSpc>
                          <a:spcPct val="100000"/>
                        </a:lnSpc>
                        <a:spcBef>
                          <a:spcPts val="0"/>
                        </a:spcBef>
                        <a:spcAft>
                          <a:spcPts val="0"/>
                        </a:spcAft>
                        <a:buClr>
                          <a:schemeClr val="dk1"/>
                        </a:buClr>
                        <a:buSzPts val="2400"/>
                        <a:buFont typeface="Noto Sans Symbols"/>
                        <a:buNone/>
                      </a:pPr>
                      <a:r>
                        <a:rPr lang="fr-FR" sz="2400" b="0" u="none" strike="noStrike" cap="none" dirty="0">
                          <a:solidFill>
                            <a:schemeClr val="dk1"/>
                          </a:solidFill>
                        </a:rPr>
                        <a:t>Multiples rapports en retard </a:t>
                      </a:r>
                      <a:br>
                        <a:rPr lang="fr-FR" sz="2400" b="0" u="none" strike="noStrike" cap="none" dirty="0">
                          <a:solidFill>
                            <a:schemeClr val="dk1"/>
                          </a:solidFill>
                        </a:rPr>
                      </a:br>
                      <a:r>
                        <a:rPr lang="fr-FR" sz="2400" b="0" u="none" strike="noStrike" cap="none" dirty="0">
                          <a:solidFill>
                            <a:schemeClr val="dk1"/>
                          </a:solidFill>
                        </a:rPr>
                        <a:t>d’une structure sanitaire</a:t>
                      </a:r>
                      <a:endParaRPr sz="2400" b="0" i="0" u="none" strike="noStrike" cap="none" dirty="0">
                        <a:solidFill>
                          <a:schemeClr val="dk1"/>
                        </a:solidFill>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400"/>
                        <a:buFont typeface="Noto Sans Symbols"/>
                        <a:buNone/>
                      </a:pPr>
                      <a:r>
                        <a:rPr lang="fr-FR" sz="2400" b="0" u="none" strike="noStrike" cap="none">
                          <a:solidFill>
                            <a:schemeClr val="dk1"/>
                          </a:solidFill>
                        </a:rPr>
                        <a:t>Déterminer la cause du problème</a:t>
                      </a:r>
                      <a:endParaRPr sz="2400" b="0" i="0" u="none" strike="noStrike" cap="none">
                        <a:solidFill>
                          <a:schemeClr val="dk1"/>
                        </a:solidFill>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70850">
                <a:tc>
                  <a:txBody>
                    <a:bodyPr/>
                    <a:lstStyle/>
                    <a:p>
                      <a:pPr marL="0" marR="0" lvl="0" indent="0" algn="l" rtl="0">
                        <a:lnSpc>
                          <a:spcPct val="100000"/>
                        </a:lnSpc>
                        <a:spcBef>
                          <a:spcPts val="0"/>
                        </a:spcBef>
                        <a:spcAft>
                          <a:spcPts val="0"/>
                        </a:spcAft>
                        <a:buClr>
                          <a:schemeClr val="dk1"/>
                        </a:buClr>
                        <a:buSzPts val="2400"/>
                        <a:buFont typeface="Noto Sans Symbols"/>
                        <a:buNone/>
                      </a:pPr>
                      <a:r>
                        <a:rPr lang="fr-FR" sz="2400" b="0" u="none" strike="noStrike" cap="none" dirty="0">
                          <a:solidFill>
                            <a:schemeClr val="dk1"/>
                          </a:solidFill>
                        </a:rPr>
                        <a:t>Rapport incorrect ou sans </a:t>
                      </a:r>
                      <a:r>
                        <a:rPr lang="fr-FR" sz="2400" dirty="0"/>
                        <a:t>notification </a:t>
                      </a:r>
                      <a:r>
                        <a:rPr lang="fr-FR" sz="2400" b="0" u="none" strike="noStrike" cap="none" dirty="0">
                          <a:solidFill>
                            <a:schemeClr val="dk1"/>
                          </a:solidFill>
                        </a:rPr>
                        <a:t>zéro</a:t>
                      </a:r>
                      <a:endParaRPr sz="2400" b="0" i="0" u="none" strike="noStrike" cap="none" dirty="0">
                        <a:solidFill>
                          <a:schemeClr val="dk1"/>
                        </a:solidFill>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400"/>
                        <a:buFont typeface="Noto Sans Symbols"/>
                        <a:buNone/>
                      </a:pPr>
                      <a:r>
                        <a:rPr lang="fr-FR" sz="2400" b="0" u="none" strike="noStrike" cap="none" dirty="0">
                          <a:solidFill>
                            <a:schemeClr val="dk1"/>
                          </a:solidFill>
                        </a:rPr>
                        <a:t>Aider le personnel de la</a:t>
                      </a:r>
                    </a:p>
                    <a:p>
                      <a:pPr marL="0" marR="0" lvl="0" indent="0" algn="l" rtl="0">
                        <a:lnSpc>
                          <a:spcPct val="100000"/>
                        </a:lnSpc>
                        <a:spcBef>
                          <a:spcPts val="0"/>
                        </a:spcBef>
                        <a:spcAft>
                          <a:spcPts val="0"/>
                        </a:spcAft>
                        <a:buClr>
                          <a:schemeClr val="dk1"/>
                        </a:buClr>
                        <a:buSzPts val="2400"/>
                        <a:buFont typeface="Noto Sans Symbols"/>
                        <a:buNone/>
                      </a:pPr>
                      <a:r>
                        <a:rPr lang="fr-FR" sz="2400" b="0" u="none" strike="noStrike" cap="none" dirty="0">
                          <a:solidFill>
                            <a:schemeClr val="dk1"/>
                          </a:solidFill>
                        </a:rPr>
                        <a:t>structure sanitaire à </a:t>
                      </a:r>
                    </a:p>
                    <a:p>
                      <a:pPr marL="0" marR="0" lvl="0" indent="0" algn="l" rtl="0">
                        <a:lnSpc>
                          <a:spcPct val="100000"/>
                        </a:lnSpc>
                        <a:spcBef>
                          <a:spcPts val="0"/>
                        </a:spcBef>
                        <a:spcAft>
                          <a:spcPts val="0"/>
                        </a:spcAft>
                        <a:buClr>
                          <a:schemeClr val="dk1"/>
                        </a:buClr>
                        <a:buSzPts val="2400"/>
                        <a:buFont typeface="Noto Sans Symbols"/>
                        <a:buNone/>
                      </a:pPr>
                      <a:r>
                        <a:rPr lang="fr-FR" sz="2400" b="0" u="none" strike="noStrike" cap="none" dirty="0">
                          <a:solidFill>
                            <a:schemeClr val="dk1"/>
                          </a:solidFill>
                        </a:rPr>
                        <a:t>identifier des solutions</a:t>
                      </a:r>
                      <a:endParaRPr sz="2400" b="0" i="0" u="none" strike="noStrike" cap="none" dirty="0">
                        <a:solidFill>
                          <a:schemeClr val="dk1"/>
                        </a:solidFill>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28"/>
        <p:cNvGrpSpPr/>
        <p:nvPr/>
      </p:nvGrpSpPr>
      <p:grpSpPr>
        <a:xfrm>
          <a:off x="0" y="0"/>
          <a:ext cx="0" cy="0"/>
          <a:chOff x="0" y="0"/>
          <a:chExt cx="0" cy="0"/>
        </a:xfrm>
      </p:grpSpPr>
      <p:sp>
        <p:nvSpPr>
          <p:cNvPr id="529" name="Google Shape;529;p6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Demander un feedback au réseau de surveillance (prestataires de soins de santé, personnel de laboratoire, etc.)</a:t>
            </a:r>
            <a:endParaRPr dirty="0"/>
          </a:p>
          <a:p>
            <a:pPr marL="228600" lvl="0" indent="-228600" algn="l" rtl="0">
              <a:lnSpc>
                <a:spcPct val="100000"/>
              </a:lnSpc>
              <a:spcBef>
                <a:spcPts val="1100"/>
              </a:spcBef>
              <a:spcAft>
                <a:spcPts val="0"/>
              </a:spcAft>
              <a:buClr>
                <a:schemeClr val="dk1"/>
              </a:buClr>
              <a:buSzPts val="2800"/>
              <a:buChar char="•"/>
            </a:pPr>
            <a:r>
              <a:rPr lang="fr-FR" dirty="0"/>
              <a:t>Faire le suivi :</a:t>
            </a:r>
            <a:endParaRPr dirty="0"/>
          </a:p>
          <a:p>
            <a:pPr marL="685800" lvl="1" indent="-228600" algn="l" rtl="0">
              <a:lnSpc>
                <a:spcPct val="100000"/>
              </a:lnSpc>
              <a:spcBef>
                <a:spcPts val="1100"/>
              </a:spcBef>
              <a:spcAft>
                <a:spcPts val="0"/>
              </a:spcAft>
              <a:buSzPts val="2400"/>
              <a:buFont typeface="Noto Sans Symbols"/>
              <a:buChar char="▪"/>
            </a:pPr>
            <a:r>
              <a:rPr lang="fr-FR" dirty="0"/>
              <a:t>Régularité du suivi des investigations</a:t>
            </a:r>
            <a:endParaRPr dirty="0"/>
          </a:p>
          <a:p>
            <a:pPr marL="685800" lvl="1" indent="-228600" algn="l" rtl="0">
              <a:lnSpc>
                <a:spcPct val="100000"/>
              </a:lnSpc>
              <a:spcBef>
                <a:spcPts val="1100"/>
              </a:spcBef>
              <a:spcAft>
                <a:spcPts val="0"/>
              </a:spcAft>
              <a:buSzPts val="2400"/>
              <a:buFont typeface="Noto Sans Symbols"/>
              <a:buChar char="▪"/>
            </a:pPr>
            <a:r>
              <a:rPr lang="fr-FR" dirty="0"/>
              <a:t>Promptitude des notifications à l'échelon supérieur d'un événement de santé publique tel qu'une flambée épidémique</a:t>
            </a:r>
            <a:endParaRPr dirty="0"/>
          </a:p>
          <a:p>
            <a:pPr marL="685800" lvl="1" indent="-228600" algn="l" rtl="0">
              <a:lnSpc>
                <a:spcPct val="100000"/>
              </a:lnSpc>
              <a:spcBef>
                <a:spcPts val="1100"/>
              </a:spcBef>
              <a:spcAft>
                <a:spcPts val="0"/>
              </a:spcAft>
              <a:buSzPts val="2400"/>
              <a:buFont typeface="Noto Sans Symbols"/>
              <a:buChar char="▪"/>
            </a:pPr>
            <a:r>
              <a:rPr lang="fr-FR" dirty="0"/>
              <a:t>Régularité des mises à jour des graphiques et tableaux </a:t>
            </a:r>
            <a:br>
              <a:rPr lang="fr-FR" dirty="0"/>
            </a:br>
            <a:r>
              <a:rPr lang="fr-FR" dirty="0"/>
              <a:t>de surveillance qui sont affichés</a:t>
            </a:r>
            <a:endParaRPr dirty="0"/>
          </a:p>
          <a:p>
            <a:pPr marL="228600" lvl="0" indent="-50800" algn="l" rtl="0">
              <a:lnSpc>
                <a:spcPct val="100000"/>
              </a:lnSpc>
              <a:spcBef>
                <a:spcPts val="1100"/>
              </a:spcBef>
              <a:spcAft>
                <a:spcPts val="0"/>
              </a:spcAft>
              <a:buClr>
                <a:schemeClr val="dk1"/>
              </a:buClr>
              <a:buSzPts val="2800"/>
              <a:buNone/>
            </a:pPr>
            <a:endParaRPr dirty="0"/>
          </a:p>
          <a:p>
            <a:pPr marL="0" lvl="0" indent="0" algn="l" rtl="0">
              <a:lnSpc>
                <a:spcPct val="100000"/>
              </a:lnSpc>
              <a:spcBef>
                <a:spcPts val="1000"/>
              </a:spcBef>
              <a:spcAft>
                <a:spcPts val="0"/>
              </a:spcAft>
              <a:buClr>
                <a:schemeClr val="dk1"/>
              </a:buClr>
              <a:buSzPts val="2800"/>
              <a:buNone/>
            </a:pPr>
            <a:endParaRPr dirty="0"/>
          </a:p>
        </p:txBody>
      </p:sp>
      <p:sp>
        <p:nvSpPr>
          <p:cNvPr id="530" name="Google Shape;530;p6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Examen des performances du district</a:t>
            </a:r>
            <a:endParaRPr dirty="0">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29">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29">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2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35"/>
        <p:cNvGrpSpPr/>
        <p:nvPr/>
      </p:nvGrpSpPr>
      <p:grpSpPr>
        <a:xfrm>
          <a:off x="0" y="0"/>
          <a:ext cx="0" cy="0"/>
          <a:chOff x="0" y="0"/>
          <a:chExt cx="0" cy="0"/>
        </a:xfrm>
      </p:grpSpPr>
      <p:sp>
        <p:nvSpPr>
          <p:cNvPr id="536" name="Google Shape;536;p65"/>
          <p:cNvSpPr txBox="1">
            <a:spLocks noGrp="1"/>
          </p:cNvSpPr>
          <p:nvPr>
            <p:ph type="body" idx="1"/>
          </p:nvPr>
        </p:nvSpPr>
        <p:spPr>
          <a:xfrm>
            <a:off x="838200" y="1478857"/>
            <a:ext cx="10515600" cy="4639200"/>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Le suivi est (devrait être) une activité continue, qui fait partie de la </a:t>
            </a:r>
            <a:r>
              <a:rPr lang="fr-CA" dirty="0"/>
              <a:t>routine hebdomadaire</a:t>
            </a:r>
          </a:p>
          <a:p>
            <a:pPr marL="228600" lvl="0" indent="-228600" algn="l" rtl="0">
              <a:lnSpc>
                <a:spcPct val="100000"/>
              </a:lnSpc>
              <a:spcBef>
                <a:spcPts val="1100"/>
              </a:spcBef>
              <a:spcAft>
                <a:spcPts val="0"/>
              </a:spcAft>
              <a:buClr>
                <a:schemeClr val="dk1"/>
              </a:buClr>
              <a:buSzPts val="2800"/>
              <a:buChar char="•"/>
            </a:pPr>
            <a:r>
              <a:rPr lang="fr-CA" dirty="0"/>
              <a:t>Des indicateurs établis sont disponibles pour le suivi des performances des structures sanitaires qui notifient</a:t>
            </a:r>
          </a:p>
          <a:p>
            <a:pPr marL="228600" lvl="0" indent="-228600" algn="l" rtl="0">
              <a:lnSpc>
                <a:spcPct val="100000"/>
              </a:lnSpc>
              <a:spcBef>
                <a:spcPts val="1100"/>
              </a:spcBef>
              <a:spcAft>
                <a:spcPts val="0"/>
              </a:spcAft>
              <a:buClr>
                <a:schemeClr val="dk1"/>
              </a:buClr>
              <a:buSzPts val="2800"/>
              <a:buChar char="•"/>
            </a:pPr>
            <a:r>
              <a:rPr lang="fr-FR" dirty="0"/>
              <a:t>Utiliser les informations issues du suivi pour prendre des mesures visant à améliorer la collecte et la communication </a:t>
            </a:r>
            <a:br>
              <a:rPr lang="fr-FR" dirty="0"/>
            </a:br>
            <a:r>
              <a:rPr lang="fr-FR" dirty="0"/>
              <a:t>des données</a:t>
            </a:r>
            <a:endParaRPr dirty="0"/>
          </a:p>
          <a:p>
            <a:pPr marL="0" lvl="0" indent="0" algn="l" rtl="0">
              <a:lnSpc>
                <a:spcPct val="100000"/>
              </a:lnSpc>
              <a:spcBef>
                <a:spcPts val="1100"/>
              </a:spcBef>
              <a:spcAft>
                <a:spcPts val="0"/>
              </a:spcAft>
              <a:buClr>
                <a:schemeClr val="dk1"/>
              </a:buClr>
              <a:buSzPts val="2800"/>
              <a:buNone/>
            </a:pPr>
            <a:endParaRPr dirty="0"/>
          </a:p>
        </p:txBody>
      </p:sp>
      <p:sp>
        <p:nvSpPr>
          <p:cNvPr id="537" name="Google Shape;537;p6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Résumé</a:t>
            </a:r>
            <a:endParaRPr dirty="0">
              <a:latin typeface="Franklin Gothic Medium" panose="020B060302010202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sp>
        <p:nvSpPr>
          <p:cNvPr id="543" name="Google Shape;543;p66"/>
          <p:cNvSpPr txBox="1">
            <a:spLocks noGrp="1"/>
          </p:cNvSpPr>
          <p:nvPr>
            <p:ph type="body" idx="1"/>
          </p:nvPr>
        </p:nvSpPr>
        <p:spPr>
          <a:xfrm>
            <a:off x="838200" y="1478857"/>
            <a:ext cx="10515600" cy="4639200"/>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Font typeface="Arial"/>
              <a:buChar char="•"/>
            </a:pPr>
            <a:r>
              <a:rPr lang="fr-FR" b="0" dirty="0"/>
              <a:t>Définir le suivi et l'évaluation dans le contexte de la supervision d'un système de surveillance</a:t>
            </a:r>
            <a:endParaRPr dirty="0"/>
          </a:p>
          <a:p>
            <a:pPr marL="228600" lvl="0" indent="-228600" algn="l" rtl="0">
              <a:lnSpc>
                <a:spcPct val="100000"/>
              </a:lnSpc>
              <a:spcBef>
                <a:spcPts val="1000"/>
              </a:spcBef>
              <a:spcAft>
                <a:spcPts val="0"/>
              </a:spcAft>
              <a:buClr>
                <a:schemeClr val="dk1"/>
              </a:buClr>
              <a:buSzPts val="2800"/>
              <a:buFont typeface="Arial"/>
              <a:buChar char="•"/>
            </a:pPr>
            <a:r>
              <a:rPr lang="fr-FR" b="0" dirty="0"/>
              <a:t>Expliquer les notions d'indicateur et d'objectif dans le contexte du suivi d'un système de surveillance</a:t>
            </a:r>
            <a:endParaRPr dirty="0"/>
          </a:p>
          <a:p>
            <a:pPr marL="228600" lvl="0" indent="-228600" algn="l" rtl="0">
              <a:lnSpc>
                <a:spcPct val="100000"/>
              </a:lnSpc>
              <a:spcBef>
                <a:spcPts val="1000"/>
              </a:spcBef>
              <a:spcAft>
                <a:spcPts val="0"/>
              </a:spcAft>
              <a:buClr>
                <a:schemeClr val="dk1"/>
              </a:buClr>
              <a:buSzPts val="2800"/>
              <a:buFont typeface="Arial"/>
              <a:buChar char="•"/>
            </a:pPr>
            <a:r>
              <a:rPr lang="fr-FR" b="0" dirty="0"/>
              <a:t>Reconnaître les indicateurs clés permettant de contrôler l</a:t>
            </a:r>
            <a:r>
              <a:rPr lang="fr-FR" dirty="0"/>
              <a:t>a promptitude</a:t>
            </a:r>
            <a:r>
              <a:rPr lang="fr-FR" b="0" dirty="0"/>
              <a:t> et l</a:t>
            </a:r>
            <a:r>
              <a:rPr lang="fr-FR" dirty="0"/>
              <a:t>a complétude</a:t>
            </a:r>
            <a:r>
              <a:rPr lang="fr-FR" b="0" dirty="0"/>
              <a:t> de la surveillance au niveau </a:t>
            </a:r>
            <a:br>
              <a:rPr lang="fr-FR" b="0" dirty="0"/>
            </a:br>
            <a:r>
              <a:rPr lang="fr-FR" b="0" dirty="0"/>
              <a:t>du district</a:t>
            </a:r>
            <a:endParaRPr dirty="0"/>
          </a:p>
          <a:p>
            <a:pPr marL="228600" lvl="0" indent="-228600" algn="l" rtl="0">
              <a:lnSpc>
                <a:spcPct val="100000"/>
              </a:lnSpc>
              <a:spcBef>
                <a:spcPts val="1000"/>
              </a:spcBef>
              <a:spcAft>
                <a:spcPts val="0"/>
              </a:spcAft>
              <a:buClr>
                <a:schemeClr val="dk1"/>
              </a:buClr>
              <a:buSzPts val="2800"/>
              <a:buFont typeface="Arial"/>
              <a:buChar char="•"/>
            </a:pPr>
            <a:r>
              <a:rPr lang="fr-FR" b="0" dirty="0"/>
              <a:t>Expliquer les mesures qui peuvent être prises pour améliorer la surveillance de la santé publique au niveau du district</a:t>
            </a:r>
            <a:endParaRPr dirty="0"/>
          </a:p>
        </p:txBody>
      </p:sp>
      <p:sp>
        <p:nvSpPr>
          <p:cNvPr id="544" name="Google Shape;544;p6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Révision des objectifs</a:t>
            </a:r>
            <a:endParaRPr dirty="0">
              <a:latin typeface="Franklin Gothic Medium" panose="020B06030201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43"/>
          <p:cNvSpPr txBox="1">
            <a:spLocks noGrp="1"/>
          </p:cNvSpPr>
          <p:nvPr>
            <p:ph type="title"/>
          </p:nvPr>
        </p:nvSpPr>
        <p:spPr>
          <a:xfrm>
            <a:off x="838200" y="457200"/>
            <a:ext cx="101859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Importance du suivi et de l'évaluation</a:t>
            </a:r>
            <a:endParaRPr dirty="0">
              <a:latin typeface="Franklin Gothic Medium" panose="020B0603020102020204" pitchFamily="34" charset="0"/>
            </a:endParaRPr>
          </a:p>
        </p:txBody>
      </p:sp>
      <p:sp>
        <p:nvSpPr>
          <p:cNvPr id="324" name="Google Shape;324;p43"/>
          <p:cNvSpPr txBox="1">
            <a:spLocks noGrp="1"/>
          </p:cNvSpPr>
          <p:nvPr>
            <p:ph type="body" idx="1"/>
          </p:nvPr>
        </p:nvSpPr>
        <p:spPr>
          <a:xfrm>
            <a:off x="250250" y="1393250"/>
            <a:ext cx="11941750" cy="53550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fr-FR" sz="2800" dirty="0">
                <a:latin typeface="Arial"/>
                <a:ea typeface="Arial"/>
                <a:cs typeface="Arial"/>
                <a:sym typeface="Arial"/>
              </a:rPr>
              <a:t>Pourquoi le contrôle et l'évaluation continus des </a:t>
            </a:r>
            <a:r>
              <a:rPr lang="fr-FR" dirty="0">
                <a:latin typeface="Arial"/>
                <a:ea typeface="Arial"/>
                <a:cs typeface="Arial"/>
                <a:sym typeface="Arial"/>
              </a:rPr>
              <a:t>données </a:t>
            </a:r>
            <a:br>
              <a:rPr lang="fr-FR" dirty="0">
                <a:latin typeface="Arial"/>
                <a:ea typeface="Arial"/>
                <a:cs typeface="Arial"/>
                <a:sym typeface="Arial"/>
              </a:rPr>
            </a:br>
            <a:r>
              <a:rPr lang="fr-FR" dirty="0">
                <a:latin typeface="Arial"/>
                <a:ea typeface="Arial"/>
                <a:cs typeface="Arial"/>
                <a:sym typeface="Arial"/>
              </a:rPr>
              <a:t>de </a:t>
            </a:r>
            <a:r>
              <a:rPr lang="fr-FR" sz="2800" dirty="0">
                <a:latin typeface="Arial"/>
                <a:ea typeface="Arial"/>
                <a:cs typeface="Arial"/>
                <a:sym typeface="Arial"/>
              </a:rPr>
              <a:t>surveillance sont-ils si importants ?</a:t>
            </a:r>
            <a:endParaRPr dirty="0"/>
          </a:p>
          <a:p>
            <a:pPr marL="0" lvl="0" indent="0" algn="ctr" rtl="0">
              <a:lnSpc>
                <a:spcPct val="100000"/>
              </a:lnSpc>
              <a:spcBef>
                <a:spcPts val="1000"/>
              </a:spcBef>
              <a:spcAft>
                <a:spcPts val="0"/>
              </a:spcAft>
              <a:buClr>
                <a:schemeClr val="dk1"/>
              </a:buClr>
              <a:buSzPts val="2800"/>
              <a:buNone/>
            </a:pPr>
            <a:endParaRPr sz="2800" dirty="0">
              <a:latin typeface="Arial"/>
              <a:ea typeface="Arial"/>
              <a:cs typeface="Arial"/>
              <a:sym typeface="Arial"/>
            </a:endParaRPr>
          </a:p>
        </p:txBody>
      </p:sp>
      <p:pic>
        <p:nvPicPr>
          <p:cNvPr id="325" name="Google Shape;325;p43" descr="Emergency Operations Center 2020"/>
          <p:cNvPicPr preferRelativeResize="0"/>
          <p:nvPr/>
        </p:nvPicPr>
        <p:blipFill rotWithShape="1">
          <a:blip r:embed="rId3">
            <a:alphaModFix/>
          </a:blip>
          <a:srcRect t="-59"/>
          <a:stretch/>
        </p:blipFill>
        <p:spPr>
          <a:xfrm>
            <a:off x="3067050" y="2427653"/>
            <a:ext cx="6057900" cy="4050496"/>
          </a:xfrm>
          <a:prstGeom prst="rect">
            <a:avLst/>
          </a:prstGeom>
          <a:noFill/>
          <a:ln w="12700">
            <a:solidFill>
              <a:schemeClr val="tx1"/>
            </a:solidFill>
          </a:ln>
        </p:spPr>
      </p:pic>
      <p:sp>
        <p:nvSpPr>
          <p:cNvPr id="326" name="Google Shape;326;p43"/>
          <p:cNvSpPr txBox="1"/>
          <p:nvPr/>
        </p:nvSpPr>
        <p:spPr>
          <a:xfrm>
            <a:off x="1833372" y="6510232"/>
            <a:ext cx="7732202" cy="238040"/>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00000"/>
              </a:buClr>
              <a:buSzPts val="1050"/>
              <a:buFont typeface="Arial"/>
              <a:buNone/>
            </a:pPr>
            <a:r>
              <a:rPr lang="fr-FR" sz="1050" b="0">
                <a:solidFill>
                  <a:srgbClr val="000000"/>
                </a:solidFill>
                <a:latin typeface="Arial"/>
                <a:ea typeface="Arial"/>
                <a:cs typeface="Arial"/>
                <a:sym typeface="Arial"/>
              </a:rPr>
              <a:t>Photo : James Gathany, CDC, </a:t>
            </a:r>
            <a:r>
              <a:rPr lang="fr-FR" sz="1050" b="0" u="sng">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Réponse aux épidémies : Données en temps réel pour les urgences | 2022 DMI Update | CDC</a:t>
            </a:r>
            <a:endParaRPr sz="1050" b="0">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44"/>
          <p:cNvSpPr txBox="1">
            <a:spLocks noGrp="1"/>
          </p:cNvSpPr>
          <p:nvPr>
            <p:ph type="title"/>
          </p:nvPr>
        </p:nvSpPr>
        <p:spPr>
          <a:xfrm>
            <a:off x="838200" y="0"/>
            <a:ext cx="9752215" cy="1247775"/>
          </a:xfrm>
          <a:prstGeom prst="rect">
            <a:avLst/>
          </a:prstGeom>
          <a:solidFill>
            <a:srgbClr val="E7C2F6"/>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Importance du suivi et de l'évaluation Réponse</a:t>
            </a:r>
            <a:endParaRPr dirty="0">
              <a:latin typeface="Franklin Gothic Medium" panose="020B0603020102020204" pitchFamily="34" charset="0"/>
            </a:endParaRPr>
          </a:p>
        </p:txBody>
      </p:sp>
      <p:sp>
        <p:nvSpPr>
          <p:cNvPr id="333" name="Google Shape;333;p44"/>
          <p:cNvSpPr txBox="1">
            <a:spLocks noGrp="1"/>
          </p:cNvSpPr>
          <p:nvPr>
            <p:ph type="body" idx="1"/>
          </p:nvPr>
        </p:nvSpPr>
        <p:spPr>
          <a:xfrm>
            <a:off x="838199" y="1478857"/>
            <a:ext cx="6037345"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Le suivi et l'évaluation évaluent :</a:t>
            </a:r>
            <a:endParaRPr dirty="0"/>
          </a:p>
          <a:p>
            <a:pPr marL="685800" lvl="1" indent="-228600" algn="l" rtl="0">
              <a:lnSpc>
                <a:spcPct val="100000"/>
              </a:lnSpc>
              <a:spcBef>
                <a:spcPts val="1000"/>
              </a:spcBef>
              <a:spcAft>
                <a:spcPts val="0"/>
              </a:spcAft>
              <a:buSzPts val="2400"/>
              <a:buChar char="▪"/>
            </a:pPr>
            <a:r>
              <a:rPr lang="fr-FR" dirty="0"/>
              <a:t>Qualité des données</a:t>
            </a:r>
            <a:endParaRPr dirty="0"/>
          </a:p>
          <a:p>
            <a:pPr marL="685800" lvl="1" indent="-228600" algn="l" rtl="0">
              <a:lnSpc>
                <a:spcPct val="100000"/>
              </a:lnSpc>
              <a:spcBef>
                <a:spcPts val="1000"/>
              </a:spcBef>
              <a:spcAft>
                <a:spcPts val="0"/>
              </a:spcAft>
              <a:buSzPts val="2400"/>
              <a:buChar char="▪"/>
            </a:pPr>
            <a:r>
              <a:rPr lang="fr-FR" dirty="0"/>
              <a:t>Performance du système</a:t>
            </a:r>
            <a:endParaRPr dirty="0"/>
          </a:p>
          <a:p>
            <a:pPr marL="685800" lvl="1" indent="-228600" algn="l" rtl="0">
              <a:lnSpc>
                <a:spcPct val="100000"/>
              </a:lnSpc>
              <a:spcBef>
                <a:spcPts val="1000"/>
              </a:spcBef>
              <a:spcAft>
                <a:spcPts val="0"/>
              </a:spcAft>
              <a:buSzPts val="2400"/>
              <a:buChar char="▪"/>
            </a:pPr>
            <a:r>
              <a:rPr lang="fr-FR" dirty="0"/>
              <a:t>Alignement avec les objectifs</a:t>
            </a:r>
            <a:endParaRPr dirty="0"/>
          </a:p>
          <a:p>
            <a:pPr marL="0" lvl="0" indent="0" algn="l" rtl="0">
              <a:lnSpc>
                <a:spcPct val="100000"/>
              </a:lnSpc>
              <a:spcBef>
                <a:spcPts val="1000"/>
              </a:spcBef>
              <a:spcAft>
                <a:spcPts val="0"/>
              </a:spcAft>
              <a:buClr>
                <a:schemeClr val="dk1"/>
              </a:buClr>
              <a:buSzPts val="2800"/>
              <a:buNone/>
            </a:pPr>
            <a:endParaRPr dirty="0"/>
          </a:p>
          <a:p>
            <a:pPr marL="0" lvl="0" indent="0" algn="l" rtl="0">
              <a:lnSpc>
                <a:spcPct val="100000"/>
              </a:lnSpc>
              <a:spcBef>
                <a:spcPts val="1000"/>
              </a:spcBef>
              <a:spcAft>
                <a:spcPts val="0"/>
              </a:spcAft>
              <a:buClr>
                <a:schemeClr val="dk1"/>
              </a:buClr>
              <a:buSzPts val="2800"/>
              <a:buNone/>
            </a:pPr>
            <a:endParaRPr dirty="0"/>
          </a:p>
        </p:txBody>
      </p:sp>
      <p:pic>
        <p:nvPicPr>
          <p:cNvPr id="334" name="Google Shape;334;p44" descr="data"/>
          <p:cNvPicPr preferRelativeResize="0"/>
          <p:nvPr/>
        </p:nvPicPr>
        <p:blipFill rotWithShape="1">
          <a:blip r:embed="rId3">
            <a:alphaModFix/>
          </a:blip>
          <a:srcRect l="33481"/>
          <a:stretch/>
        </p:blipFill>
        <p:spPr>
          <a:xfrm>
            <a:off x="7357536" y="1713786"/>
            <a:ext cx="4046094" cy="3783084"/>
          </a:xfrm>
          <a:prstGeom prst="rect">
            <a:avLst/>
          </a:prstGeom>
          <a:noFill/>
          <a:ln w="12700">
            <a:solidFill>
              <a:schemeClr val="tx1"/>
            </a:solid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45"/>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Importance de la surveillance de la </a:t>
            </a:r>
            <a:br>
              <a:rPr lang="fr-FR" dirty="0">
                <a:latin typeface="Franklin Gothic Medium" panose="020B0603020102020204" pitchFamily="34" charset="0"/>
              </a:rPr>
            </a:br>
            <a:r>
              <a:rPr lang="fr-FR" dirty="0">
                <a:latin typeface="Franklin Gothic Medium" panose="020B0603020102020204" pitchFamily="34" charset="0"/>
              </a:rPr>
              <a:t>santé publique </a:t>
            </a:r>
            <a:endParaRPr dirty="0">
              <a:latin typeface="Franklin Gothic Medium" panose="020B0603020102020204" pitchFamily="34" charset="0"/>
            </a:endParaRPr>
          </a:p>
        </p:txBody>
      </p:sp>
      <p:sp>
        <p:nvSpPr>
          <p:cNvPr id="341" name="Google Shape;341;p45"/>
          <p:cNvSpPr txBox="1">
            <a:spLocks noGrp="1"/>
          </p:cNvSpPr>
          <p:nvPr>
            <p:ph type="body" idx="1"/>
          </p:nvPr>
        </p:nvSpPr>
        <p:spPr>
          <a:xfrm>
            <a:off x="838199" y="1478857"/>
            <a:ext cx="10904621"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sz="2600" dirty="0"/>
              <a:t>Fournit les données nécessaires à la prise de décisions en matière de santé publique pour :</a:t>
            </a:r>
            <a:endParaRPr sz="2600" dirty="0"/>
          </a:p>
          <a:p>
            <a:pPr marL="685800" lvl="1" indent="-228600" algn="l" rtl="0">
              <a:lnSpc>
                <a:spcPct val="100000"/>
              </a:lnSpc>
              <a:spcBef>
                <a:spcPts val="1000"/>
              </a:spcBef>
              <a:spcAft>
                <a:spcPts val="0"/>
              </a:spcAft>
              <a:buSzPts val="2400"/>
              <a:buChar char="▪"/>
            </a:pPr>
            <a:r>
              <a:rPr lang="fr-FR" sz="2000" dirty="0"/>
              <a:t>Identifier et riposter aux flambées épidémiques </a:t>
            </a:r>
            <a:endParaRPr sz="2000" dirty="0"/>
          </a:p>
          <a:p>
            <a:pPr marL="685800" lvl="1" indent="-228600" algn="l" rtl="0">
              <a:lnSpc>
                <a:spcPct val="100000"/>
              </a:lnSpc>
              <a:spcBef>
                <a:spcPts val="1000"/>
              </a:spcBef>
              <a:spcAft>
                <a:spcPts val="0"/>
              </a:spcAft>
              <a:buSzPts val="2400"/>
              <a:buChar char="▪"/>
            </a:pPr>
            <a:r>
              <a:rPr lang="fr-FR" sz="2000" dirty="0"/>
              <a:t>Contrôler les interventions</a:t>
            </a:r>
            <a:endParaRPr sz="2000" dirty="0"/>
          </a:p>
          <a:p>
            <a:pPr marL="685800" lvl="1" indent="-228600" algn="l" rtl="0">
              <a:lnSpc>
                <a:spcPct val="100000"/>
              </a:lnSpc>
              <a:spcBef>
                <a:spcPts val="1000"/>
              </a:spcBef>
              <a:spcAft>
                <a:spcPts val="0"/>
              </a:spcAft>
              <a:buSzPts val="2400"/>
              <a:buChar char="▪"/>
            </a:pPr>
            <a:r>
              <a:rPr lang="fr-FR" sz="2000" dirty="0"/>
              <a:t>Attribuer des ressources</a:t>
            </a:r>
            <a:endParaRPr sz="2000" dirty="0"/>
          </a:p>
          <a:p>
            <a:pPr marL="685800" lvl="1" indent="-228600" algn="l" rtl="0">
              <a:lnSpc>
                <a:spcPct val="100000"/>
              </a:lnSpc>
              <a:spcBef>
                <a:spcPts val="1000"/>
              </a:spcBef>
              <a:spcAft>
                <a:spcPts val="0"/>
              </a:spcAft>
              <a:buSzPts val="2400"/>
              <a:buChar char="▪"/>
            </a:pPr>
            <a:r>
              <a:rPr lang="fr-FR" sz="2000" dirty="0"/>
              <a:t>Élaborer des politiques de santé publique  </a:t>
            </a:r>
            <a:endParaRPr sz="2000" dirty="0"/>
          </a:p>
          <a:p>
            <a:pPr marL="228600" lvl="0" indent="-228600" algn="l" rtl="0">
              <a:lnSpc>
                <a:spcPct val="100000"/>
              </a:lnSpc>
              <a:spcBef>
                <a:spcPts val="1000"/>
              </a:spcBef>
              <a:spcAft>
                <a:spcPts val="0"/>
              </a:spcAft>
              <a:buClr>
                <a:schemeClr val="dk1"/>
              </a:buClr>
              <a:buSzPts val="2800"/>
              <a:buChar char="•"/>
            </a:pPr>
            <a:r>
              <a:rPr lang="fr-FR" sz="2600" dirty="0"/>
              <a:t>Pour prendre de bonnes décisions, il faut recueillir des </a:t>
            </a:r>
            <a:br>
              <a:rPr lang="fr-FR" sz="2600" dirty="0"/>
            </a:br>
            <a:r>
              <a:rPr lang="fr-FR" sz="2600" dirty="0"/>
              <a:t>données précises et correctes</a:t>
            </a:r>
            <a:endParaRPr sz="2600" dirty="0"/>
          </a:p>
          <a:p>
            <a:pPr marL="228600" lvl="0" indent="-228600" algn="l" rtl="0">
              <a:lnSpc>
                <a:spcPct val="100000"/>
              </a:lnSpc>
              <a:spcBef>
                <a:spcPts val="1000"/>
              </a:spcBef>
              <a:spcAft>
                <a:spcPts val="0"/>
              </a:spcAft>
              <a:buClr>
                <a:schemeClr val="dk1"/>
              </a:buClr>
              <a:buSzPts val="2800"/>
              <a:buChar char="•"/>
            </a:pPr>
            <a:r>
              <a:rPr lang="fr-FR" sz="2600" dirty="0"/>
              <a:t>L'utilisation, l'examen et la critique réguliers des données et l'évaluation du système permettent de maintenir la surveillance sur la bonne voie</a:t>
            </a:r>
            <a:endParaRPr sz="2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47"/>
          <p:cNvSpPr txBox="1">
            <a:spLocks noGrp="1"/>
          </p:cNvSpPr>
          <p:nvPr>
            <p:ph type="body" idx="1"/>
          </p:nvPr>
        </p:nvSpPr>
        <p:spPr>
          <a:xfrm>
            <a:off x="838200" y="1479550"/>
            <a:ext cx="5594684" cy="463867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0820C"/>
              </a:buClr>
              <a:buSzPts val="2800"/>
              <a:buNone/>
            </a:pPr>
            <a:r>
              <a:rPr lang="fr-FR" b="1" dirty="0">
                <a:solidFill>
                  <a:srgbClr val="00820C"/>
                </a:solidFill>
              </a:rPr>
              <a:t>Suivi</a:t>
            </a:r>
            <a:endParaRPr dirty="0"/>
          </a:p>
          <a:p>
            <a:pPr marL="685800" lvl="1" indent="-228600" algn="l" rtl="0">
              <a:lnSpc>
                <a:spcPct val="100000"/>
              </a:lnSpc>
              <a:spcBef>
                <a:spcPts val="1000"/>
              </a:spcBef>
              <a:spcAft>
                <a:spcPts val="0"/>
              </a:spcAft>
              <a:buSzPts val="2400"/>
              <a:buChar char="▪"/>
            </a:pPr>
            <a:r>
              <a:rPr lang="fr-FR" dirty="0"/>
              <a:t>Examen systématique et continu des principales étapes du processus de surveillance</a:t>
            </a:r>
            <a:endParaRPr dirty="0"/>
          </a:p>
          <a:p>
            <a:pPr marL="0" lvl="0" indent="0" algn="l" rtl="0">
              <a:lnSpc>
                <a:spcPct val="100000"/>
              </a:lnSpc>
              <a:spcBef>
                <a:spcPts val="1000"/>
              </a:spcBef>
              <a:spcAft>
                <a:spcPts val="0"/>
              </a:spcAft>
              <a:buClr>
                <a:schemeClr val="dk1"/>
              </a:buClr>
              <a:buSzPts val="2800"/>
              <a:buNone/>
            </a:pPr>
            <a:endParaRPr b="1" dirty="0">
              <a:solidFill>
                <a:srgbClr val="00820C"/>
              </a:solidFill>
            </a:endParaRPr>
          </a:p>
          <a:p>
            <a:pPr marL="0" lvl="0" indent="0" algn="l" rtl="0">
              <a:lnSpc>
                <a:spcPct val="100000"/>
              </a:lnSpc>
              <a:spcBef>
                <a:spcPts val="1000"/>
              </a:spcBef>
              <a:spcAft>
                <a:spcPts val="0"/>
              </a:spcAft>
              <a:buClr>
                <a:srgbClr val="00820C"/>
              </a:buClr>
              <a:buSzPts val="2800"/>
              <a:buNone/>
            </a:pPr>
            <a:r>
              <a:rPr lang="fr-FR" b="1" dirty="0">
                <a:solidFill>
                  <a:srgbClr val="00820C"/>
                </a:solidFill>
              </a:rPr>
              <a:t>Évaluation</a:t>
            </a:r>
            <a:endParaRPr dirty="0"/>
          </a:p>
          <a:p>
            <a:pPr marL="685800" lvl="1" indent="-228600" algn="l" rtl="0">
              <a:lnSpc>
                <a:spcPct val="100000"/>
              </a:lnSpc>
              <a:spcBef>
                <a:spcPts val="1000"/>
              </a:spcBef>
              <a:spcAft>
                <a:spcPts val="0"/>
              </a:spcAft>
              <a:buSzPts val="2400"/>
              <a:buChar char="▪"/>
            </a:pPr>
            <a:r>
              <a:rPr lang="fr-FR" dirty="0"/>
              <a:t>Évaluation occasionnelle des performances d'un système de surveillance par rapport à des critères établis</a:t>
            </a:r>
            <a:endParaRPr dirty="0"/>
          </a:p>
          <a:p>
            <a:pPr marL="228600" lvl="0" indent="-50800" algn="l" rtl="0">
              <a:lnSpc>
                <a:spcPct val="100000"/>
              </a:lnSpc>
              <a:spcBef>
                <a:spcPts val="1000"/>
              </a:spcBef>
              <a:spcAft>
                <a:spcPts val="0"/>
              </a:spcAft>
              <a:buClr>
                <a:schemeClr val="dk1"/>
              </a:buClr>
              <a:buSzPts val="2800"/>
              <a:buNone/>
            </a:pPr>
            <a:endParaRPr dirty="0"/>
          </a:p>
          <a:p>
            <a:pPr marL="228600" lvl="0" indent="-50800" algn="l" rtl="0">
              <a:lnSpc>
                <a:spcPct val="100000"/>
              </a:lnSpc>
              <a:spcBef>
                <a:spcPts val="1000"/>
              </a:spcBef>
              <a:spcAft>
                <a:spcPts val="0"/>
              </a:spcAft>
              <a:buClr>
                <a:schemeClr val="dk1"/>
              </a:buClr>
              <a:buSzPts val="2800"/>
              <a:buNone/>
            </a:pPr>
            <a:endParaRPr dirty="0"/>
          </a:p>
        </p:txBody>
      </p:sp>
      <p:sp>
        <p:nvSpPr>
          <p:cNvPr id="353" name="Google Shape;353;p4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Suivi et évaluation de la surveillance</a:t>
            </a:r>
            <a:endParaRPr dirty="0">
              <a:latin typeface="Franklin Gothic Medium" panose="020B0603020102020204" pitchFamily="34" charset="0"/>
            </a:endParaRPr>
          </a:p>
        </p:txBody>
      </p:sp>
      <p:pic>
        <p:nvPicPr>
          <p:cNvPr id="354" name="Google Shape;354;p47" descr="image of chart "/>
          <p:cNvPicPr preferRelativeResize="0"/>
          <p:nvPr/>
        </p:nvPicPr>
        <p:blipFill rotWithShape="1">
          <a:blip r:embed="rId3">
            <a:alphaModFix/>
          </a:blip>
          <a:srcRect r="9183"/>
          <a:stretch/>
        </p:blipFill>
        <p:spPr>
          <a:xfrm>
            <a:off x="6432884" y="2177055"/>
            <a:ext cx="5257800" cy="3243664"/>
          </a:xfrm>
          <a:prstGeom prst="rect">
            <a:avLst/>
          </a:prstGeom>
          <a:noFill/>
          <a:ln w="12700">
            <a:solidFill>
              <a:schemeClr val="tx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5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5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48"/>
          <p:cNvSpPr txBox="1">
            <a:spLocks noGrp="1"/>
          </p:cNvSpPr>
          <p:nvPr>
            <p:ph type="title"/>
          </p:nvPr>
        </p:nvSpPr>
        <p:spPr>
          <a:xfrm>
            <a:off x="839788" y="415925"/>
            <a:ext cx="10515600" cy="82391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L'évaluation par rapport à l'appréciation</a:t>
            </a:r>
            <a:endParaRPr dirty="0">
              <a:latin typeface="Franklin Gothic Medium" panose="020B0603020102020204" pitchFamily="34" charset="0"/>
            </a:endParaRPr>
          </a:p>
        </p:txBody>
      </p:sp>
      <p:sp>
        <p:nvSpPr>
          <p:cNvPr id="361" name="Google Shape;361;p48"/>
          <p:cNvSpPr txBox="1">
            <a:spLocks noGrp="1"/>
          </p:cNvSpPr>
          <p:nvPr>
            <p:ph type="body" idx="1"/>
          </p:nvPr>
        </p:nvSpPr>
        <p:spPr>
          <a:xfrm>
            <a:off x="838200" y="1473200"/>
            <a:ext cx="5157788" cy="9271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00820C"/>
              </a:buClr>
              <a:buSzPts val="2400"/>
              <a:buNone/>
            </a:pPr>
            <a:r>
              <a:rPr lang="fr-FR" dirty="0">
                <a:solidFill>
                  <a:srgbClr val="00820C"/>
                </a:solidFill>
              </a:rPr>
              <a:t>Évaluation : </a:t>
            </a:r>
            <a:br>
              <a:rPr lang="fr-FR" dirty="0">
                <a:solidFill>
                  <a:srgbClr val="00820C"/>
                </a:solidFill>
              </a:rPr>
            </a:br>
            <a:r>
              <a:rPr lang="fr-FR" dirty="0"/>
              <a:t>Orientée vers le résultat/le produit</a:t>
            </a:r>
            <a:endParaRPr dirty="0"/>
          </a:p>
        </p:txBody>
      </p:sp>
      <p:sp>
        <p:nvSpPr>
          <p:cNvPr id="362" name="Google Shape;362;p48"/>
          <p:cNvSpPr txBox="1">
            <a:spLocks noGrp="1"/>
          </p:cNvSpPr>
          <p:nvPr>
            <p:ph type="body" idx="2"/>
          </p:nvPr>
        </p:nvSpPr>
        <p:spPr>
          <a:xfrm>
            <a:off x="838200" y="2111433"/>
            <a:ext cx="5157787" cy="4031672"/>
          </a:xfrm>
          <a:prstGeom prst="rect">
            <a:avLst/>
          </a:prstGeom>
          <a:noFill/>
          <a:ln>
            <a:noFill/>
          </a:ln>
        </p:spPr>
        <p:txBody>
          <a:bodyPr spcFirstLastPara="1" wrap="square" lIns="91425" tIns="45700" rIns="91425" bIns="45700" anchor="t" anchorCtr="0">
            <a:noAutofit/>
          </a:bodyPr>
          <a:lstStyle/>
          <a:p>
            <a:pPr marL="228600" lvl="0" indent="-50800" algn="l" rtl="0">
              <a:lnSpc>
                <a:spcPct val="90000"/>
              </a:lnSpc>
              <a:spcBef>
                <a:spcPts val="0"/>
              </a:spcBef>
              <a:spcAft>
                <a:spcPts val="0"/>
              </a:spcAft>
              <a:buClr>
                <a:schemeClr val="dk1"/>
              </a:buClr>
              <a:buSzPts val="2800"/>
              <a:buNone/>
            </a:pPr>
            <a:endParaRPr/>
          </a:p>
          <a:p>
            <a:pPr marL="228600" lvl="0" indent="-50800" algn="l" rtl="0">
              <a:lnSpc>
                <a:spcPct val="90000"/>
              </a:lnSpc>
              <a:spcBef>
                <a:spcPts val="1000"/>
              </a:spcBef>
              <a:spcAft>
                <a:spcPts val="0"/>
              </a:spcAft>
              <a:buClr>
                <a:schemeClr val="dk1"/>
              </a:buClr>
              <a:buSzPts val="2800"/>
              <a:buNone/>
            </a:pPr>
            <a:endParaRPr/>
          </a:p>
          <a:p>
            <a:pPr marL="228600" lvl="0" indent="-50800" algn="l" rtl="0">
              <a:lnSpc>
                <a:spcPct val="90000"/>
              </a:lnSpc>
              <a:spcBef>
                <a:spcPts val="1000"/>
              </a:spcBef>
              <a:spcAft>
                <a:spcPts val="0"/>
              </a:spcAft>
              <a:buClr>
                <a:schemeClr val="dk1"/>
              </a:buClr>
              <a:buSzPts val="2800"/>
              <a:buNone/>
            </a:pPr>
            <a:endParaRPr/>
          </a:p>
          <a:p>
            <a:pPr marL="228600" lvl="0" indent="-50800" algn="l" rtl="0">
              <a:lnSpc>
                <a:spcPct val="90000"/>
              </a:lnSpc>
              <a:spcBef>
                <a:spcPts val="1000"/>
              </a:spcBef>
              <a:spcAft>
                <a:spcPts val="0"/>
              </a:spcAft>
              <a:buClr>
                <a:schemeClr val="dk1"/>
              </a:buClr>
              <a:buSzPts val="2800"/>
              <a:buNone/>
            </a:pPr>
            <a:endParaRPr/>
          </a:p>
          <a:p>
            <a:pPr marL="228600" lvl="0" indent="-50800" algn="l" rtl="0">
              <a:lnSpc>
                <a:spcPct val="90000"/>
              </a:lnSpc>
              <a:spcBef>
                <a:spcPts val="1000"/>
              </a:spcBef>
              <a:spcAft>
                <a:spcPts val="0"/>
              </a:spcAft>
              <a:buClr>
                <a:schemeClr val="dk1"/>
              </a:buClr>
              <a:buSzPts val="2800"/>
              <a:buNone/>
            </a:pPr>
            <a:endParaRPr/>
          </a:p>
          <a:p>
            <a:pPr marL="228600" lvl="0" indent="-50800" algn="l" rtl="0">
              <a:lnSpc>
                <a:spcPct val="90000"/>
              </a:lnSpc>
              <a:spcBef>
                <a:spcPts val="1000"/>
              </a:spcBef>
              <a:spcAft>
                <a:spcPts val="0"/>
              </a:spcAft>
              <a:buClr>
                <a:schemeClr val="dk1"/>
              </a:buClr>
              <a:buSzPts val="2800"/>
              <a:buNone/>
            </a:pPr>
            <a:endParaRPr/>
          </a:p>
        </p:txBody>
      </p:sp>
      <p:sp>
        <p:nvSpPr>
          <p:cNvPr id="363" name="Google Shape;363;p48"/>
          <p:cNvSpPr txBox="1">
            <a:spLocks noGrp="1"/>
          </p:cNvSpPr>
          <p:nvPr>
            <p:ph type="body" idx="3"/>
          </p:nvPr>
        </p:nvSpPr>
        <p:spPr>
          <a:xfrm>
            <a:off x="6370638" y="1472680"/>
            <a:ext cx="5183187" cy="92710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Clr>
                <a:srgbClr val="00820C"/>
              </a:buClr>
              <a:buSzPts val="2400"/>
              <a:buNone/>
            </a:pPr>
            <a:r>
              <a:rPr lang="fr-FR" dirty="0">
                <a:solidFill>
                  <a:srgbClr val="00820C"/>
                </a:solidFill>
              </a:rPr>
              <a:t>Appréciation :</a:t>
            </a:r>
            <a:endParaRPr dirty="0"/>
          </a:p>
          <a:p>
            <a:pPr marL="0" lvl="0" indent="0" algn="l" rtl="0">
              <a:lnSpc>
                <a:spcPct val="100000"/>
              </a:lnSpc>
              <a:spcBef>
                <a:spcPts val="0"/>
              </a:spcBef>
              <a:spcAft>
                <a:spcPts val="0"/>
              </a:spcAft>
              <a:buClr>
                <a:schemeClr val="dk1"/>
              </a:buClr>
              <a:buSzPts val="2400"/>
              <a:buNone/>
            </a:pPr>
            <a:r>
              <a:rPr lang="fr-FR" dirty="0"/>
              <a:t>Orienté vers les processus</a:t>
            </a:r>
            <a:endParaRPr dirty="0"/>
          </a:p>
        </p:txBody>
      </p:sp>
      <p:sp>
        <p:nvSpPr>
          <p:cNvPr id="364" name="Google Shape;364;p48"/>
          <p:cNvSpPr txBox="1">
            <a:spLocks noGrp="1"/>
          </p:cNvSpPr>
          <p:nvPr>
            <p:ph type="body" idx="4"/>
          </p:nvPr>
        </p:nvSpPr>
        <p:spPr>
          <a:xfrm>
            <a:off x="6370638" y="2399780"/>
            <a:ext cx="5609868" cy="3743325"/>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800"/>
              <a:buChar char="•"/>
            </a:pPr>
            <a:r>
              <a:rPr lang="fr-FR" dirty="0"/>
              <a:t>Processus de documenter les connaissances, des compétences, des attitudes et des croyances, généralement en termes mesurables, et de donner un feedback sur l'efficacité</a:t>
            </a:r>
            <a:endParaRPr dirty="0"/>
          </a:p>
          <a:p>
            <a:pPr marL="228600" lvl="0" indent="-50800" algn="l" rtl="0">
              <a:lnSpc>
                <a:spcPct val="90000"/>
              </a:lnSpc>
              <a:spcBef>
                <a:spcPts val="1000"/>
              </a:spcBef>
              <a:spcAft>
                <a:spcPts val="0"/>
              </a:spcAft>
              <a:buClr>
                <a:schemeClr val="dk1"/>
              </a:buClr>
              <a:buSzPts val="2800"/>
              <a:buNone/>
            </a:pPr>
            <a:endParaRPr dirty="0"/>
          </a:p>
        </p:txBody>
      </p:sp>
      <p:sp>
        <p:nvSpPr>
          <p:cNvPr id="365" name="Google Shape;365;p48"/>
          <p:cNvSpPr txBox="1"/>
          <p:nvPr/>
        </p:nvSpPr>
        <p:spPr>
          <a:xfrm>
            <a:off x="838200" y="2400301"/>
            <a:ext cx="5157788" cy="3743324"/>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2800"/>
              <a:buFont typeface="Arial"/>
              <a:buChar char="•"/>
            </a:pPr>
            <a:r>
              <a:rPr lang="fr-FR" sz="2800" dirty="0">
                <a:solidFill>
                  <a:schemeClr val="dk1"/>
                </a:solidFill>
                <a:latin typeface="Arial"/>
                <a:ea typeface="Arial"/>
                <a:cs typeface="Arial"/>
                <a:sym typeface="Arial"/>
              </a:rPr>
              <a:t>Processus de formuler un jugement fondé sur des </a:t>
            </a:r>
            <a:r>
              <a:rPr lang="fr-FR" sz="2800" noProof="0" dirty="0">
                <a:solidFill>
                  <a:schemeClr val="dk1"/>
                </a:solidFill>
                <a:latin typeface="Arial"/>
                <a:ea typeface="Arial"/>
                <a:cs typeface="Arial"/>
                <a:sym typeface="Arial"/>
              </a:rPr>
              <a:t>critères et les preuves</a:t>
            </a:r>
            <a:endParaRPr lang="fr-FR" noProof="0" dirty="0"/>
          </a:p>
          <a:p>
            <a:pPr marL="228600" marR="0" lvl="0" indent="-50800" algn="l" rtl="0">
              <a:lnSpc>
                <a:spcPct val="90000"/>
              </a:lnSpc>
              <a:spcBef>
                <a:spcPts val="1000"/>
              </a:spcBef>
              <a:spcAft>
                <a:spcPts val="0"/>
              </a:spcAft>
              <a:buClr>
                <a:schemeClr val="dk1"/>
              </a:buClr>
              <a:buSzPts val="2800"/>
              <a:buFont typeface="Arial"/>
              <a:buNone/>
            </a:pPr>
            <a:endParaRPr sz="2800" dirty="0">
              <a:solidFill>
                <a:schemeClr val="dk1"/>
              </a:solidFill>
              <a:latin typeface="Arial"/>
              <a:ea typeface="Arial"/>
              <a:cs typeface="Arial"/>
              <a:sym typeface="Arial"/>
            </a:endParaRPr>
          </a:p>
        </p:txBody>
      </p:sp>
      <p:cxnSp>
        <p:nvCxnSpPr>
          <p:cNvPr id="366" name="Google Shape;366;p48"/>
          <p:cNvCxnSpPr/>
          <p:nvPr/>
        </p:nvCxnSpPr>
        <p:spPr>
          <a:xfrm>
            <a:off x="6165667" y="1473345"/>
            <a:ext cx="60960" cy="4968730"/>
          </a:xfrm>
          <a:prstGeom prst="straightConnector1">
            <a:avLst/>
          </a:prstGeom>
          <a:noFill/>
          <a:ln w="76200" cap="flat" cmpd="sng">
            <a:solidFill>
              <a:srgbClr val="00820C"/>
            </a:solidFill>
            <a:prstDash val="solid"/>
            <a:miter lim="800000"/>
            <a:headEnd type="none" w="sm" len="sm"/>
            <a:tailEnd type="none" w="sm" len="sm"/>
          </a:ln>
        </p:spPr>
      </p:cxnSp>
    </p:spTree>
  </p:cSld>
  <p:clrMapOvr>
    <a:masterClrMapping/>
  </p:clrMapOvr>
</p:sld>
</file>

<file path=ppt/theme/theme1.xml><?xml version="1.0" encoding="utf-8"?>
<a:theme xmlns:a="http://schemas.openxmlformats.org/drawingml/2006/main" name="4.A.01.01_FETPF3.0_PPT_Theme_French_2024_11_25">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ForReference xmlns="52ff0146-47b4-4d51-8c1c-03266fcd63a2">false</ForReference>
    <lcf76f155ced4ddcb4097134ff3c332f xmlns="52ff0146-47b4-4d51-8c1c-03266fcd63a2">
      <Terms xmlns="http://schemas.microsoft.com/office/infopath/2007/PartnerControls"/>
    </lcf76f155ced4ddcb4097134ff3c332f>
    <TaxCatchAll xmlns="cd03f174-a395-49eb-8ee9-8d943e22f40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bb9bf150f5f4c3e4586b1db79c7db240">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0b79479a1b04779b18bbda5c464a46e3"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87F6812-969F-40AB-993E-7A70BA0690B8}">
  <ds:schemaRefs>
    <ds:schemaRef ds:uri="cd03f174-a395-49eb-8ee9-8d943e22f40d"/>
    <ds:schemaRef ds:uri="http://schemas.microsoft.com/office/2006/documentManagement/types"/>
    <ds:schemaRef ds:uri="http://purl.org/dc/elements/1.1/"/>
    <ds:schemaRef ds:uri="http://schemas.microsoft.com/office/infopath/2007/PartnerControls"/>
    <ds:schemaRef ds:uri="http://purl.org/dc/dcmitype/"/>
    <ds:schemaRef ds:uri="http://schemas.openxmlformats.org/package/2006/metadata/core-properties"/>
    <ds:schemaRef ds:uri="http://purl.org/dc/terms/"/>
    <ds:schemaRef ds:uri="52ff0146-47b4-4d51-8c1c-03266fcd63a2"/>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CF7E423E-13A9-4B33-AA9D-B7F0667052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f0146-47b4-4d51-8c1c-03266fcd63a2"/>
    <ds:schemaRef ds:uri="cd03f174-a395-49eb-8ee9-8d943e22f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34AA97F-833D-4659-9358-9860934D0E6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473</TotalTime>
  <Words>5363</Words>
  <Application>Microsoft Office PowerPoint</Application>
  <PresentationFormat>Widescreen</PresentationFormat>
  <Paragraphs>648</Paragraphs>
  <Slides>27</Slides>
  <Notes>27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Arial</vt:lpstr>
      <vt:lpstr>Calibri</vt:lpstr>
      <vt:lpstr>Courier New</vt:lpstr>
      <vt:lpstr>Franklin Gothic Medium</vt:lpstr>
      <vt:lpstr>Libre Franklin Medium</vt:lpstr>
      <vt:lpstr>Noto Sans Symbols</vt:lpstr>
      <vt:lpstr>Times New Roman</vt:lpstr>
      <vt:lpstr>Wingdings</vt:lpstr>
      <vt:lpstr>4.A.01.01_FETPF3.0_PPT_Theme_French_2024_11_25</vt:lpstr>
      <vt:lpstr>PowerPoint Presentation</vt:lpstr>
      <vt:lpstr>PowerPoint Presentation</vt:lpstr>
      <vt:lpstr>PowerPoint Presentation</vt:lpstr>
      <vt:lpstr>Importance du suivi et de l'évaluation</vt:lpstr>
      <vt:lpstr>Importance du suivi et de l'évaluation Réponse</vt:lpstr>
      <vt:lpstr>Importance de la surveillance de la  santé publique </vt:lpstr>
      <vt:lpstr>PowerPoint Presentation</vt:lpstr>
      <vt:lpstr>Suivi et évaluation de la surveillance</vt:lpstr>
      <vt:lpstr>L'évaluation par rapport à l'appréciation</vt:lpstr>
      <vt:lpstr>Caractéristiques d'un système de surveillance qui fonctionne bien</vt:lpstr>
      <vt:lpstr>Indicateurs et objectifs</vt:lpstr>
      <vt:lpstr>Indicateurs de performance (1/3)</vt:lpstr>
      <vt:lpstr>Indicateurs de performance (2/3)</vt:lpstr>
      <vt:lpstr>Indicateurs de performance (3/3)</vt:lpstr>
      <vt:lpstr>PowerPoint Presentation</vt:lpstr>
      <vt:lpstr>Calculer la promptitude pour la structure sanitaire « A »</vt:lpstr>
      <vt:lpstr>Activités de suivi hebdomadaires</vt:lpstr>
      <vt:lpstr> Promptitude de notification</vt:lpstr>
      <vt:lpstr>Promptitude et notification zéro</vt:lpstr>
      <vt:lpstr>Formulaire de suivi hebdomadaire</vt:lpstr>
      <vt:lpstr>Travailler avec des indicateurs (1/2)</vt:lpstr>
      <vt:lpstr>Travailler avec des indicateurs (2/2)</vt:lpstr>
      <vt:lpstr>Travailler avec des indicateurs Réponses</vt:lpstr>
      <vt:lpstr>Actions basées sur le suivi</vt:lpstr>
      <vt:lpstr>Examen des performances du district</vt:lpstr>
      <vt:lpstr>Résumé</vt:lpstr>
      <vt:lpstr>Révision des objectifs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Baskerville, Kristin (CDC/GHC/DGHP)</dc:creator>
  <cp:lastModifiedBy>Baskerville, Kristin (CDC/GHC/DGHP)</cp:lastModifiedBy>
  <cp:revision>27</cp:revision>
  <dcterms:modified xsi:type="dcterms:W3CDTF">2025-11-21T19:50:56Z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2025-01-30T16:32:44Z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7b3283e9-a4d4-41c1-a397-352e11a8f494</vt:lpwstr>
  </property>
  <property fmtid="{D5CDD505-2E9C-101B-9397-08002B2CF9AE}" pid="8" name="MSIP_Label_7b94a7b8-f06c-4dfe-bdcc-9b548fd58c31_ContentBits">
    <vt:lpwstr>0</vt:lpwstr>
  </property>
  <property fmtid="{D5CDD505-2E9C-101B-9397-08002B2CF9AE}" pid="9" name="ContentTypeId">
    <vt:lpwstr>0x010100BB263BB87ED693489DF545C68D111AB5</vt:lpwstr>
  </property>
  <property fmtid="{D5CDD505-2E9C-101B-9397-08002B2CF9AE}" pid="10" name="MediaServiceImageTags">
    <vt:lpwstr/>
  </property>
</Properties>
</file>